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9" r:id="rId1"/>
  </p:sldMasterIdLst>
  <p:notesMasterIdLst>
    <p:notesMasterId r:id="rId51"/>
  </p:notesMasterIdLst>
  <p:handoutMasterIdLst>
    <p:handoutMasterId r:id="rId52"/>
  </p:handoutMasterIdLst>
  <p:sldIdLst>
    <p:sldId id="256" r:id="rId2"/>
    <p:sldId id="369" r:id="rId3"/>
    <p:sldId id="285" r:id="rId4"/>
    <p:sldId id="360" r:id="rId5"/>
    <p:sldId id="361" r:id="rId6"/>
    <p:sldId id="362" r:id="rId7"/>
    <p:sldId id="286" r:id="rId8"/>
    <p:sldId id="318" r:id="rId9"/>
    <p:sldId id="319" r:id="rId10"/>
    <p:sldId id="366" r:id="rId11"/>
    <p:sldId id="363" r:id="rId12"/>
    <p:sldId id="368" r:id="rId13"/>
    <p:sldId id="367" r:id="rId14"/>
    <p:sldId id="345" r:id="rId15"/>
    <p:sldId id="370" r:id="rId16"/>
    <p:sldId id="322" r:id="rId17"/>
    <p:sldId id="376" r:id="rId18"/>
    <p:sldId id="352" r:id="rId19"/>
    <p:sldId id="327" r:id="rId20"/>
    <p:sldId id="335" r:id="rId21"/>
    <p:sldId id="377" r:id="rId22"/>
    <p:sldId id="323" r:id="rId23"/>
    <p:sldId id="353" r:id="rId24"/>
    <p:sldId id="333" r:id="rId25"/>
    <p:sldId id="325" r:id="rId26"/>
    <p:sldId id="326" r:id="rId27"/>
    <p:sldId id="364" r:id="rId28"/>
    <p:sldId id="334" r:id="rId29"/>
    <p:sldId id="328" r:id="rId30"/>
    <p:sldId id="338" r:id="rId31"/>
    <p:sldId id="336" r:id="rId32"/>
    <p:sldId id="365" r:id="rId33"/>
    <p:sldId id="371" r:id="rId34"/>
    <p:sldId id="356" r:id="rId35"/>
    <p:sldId id="329" r:id="rId36"/>
    <p:sldId id="337" r:id="rId37"/>
    <p:sldId id="339" r:id="rId38"/>
    <p:sldId id="340" r:id="rId39"/>
    <p:sldId id="341" r:id="rId40"/>
    <p:sldId id="342" r:id="rId41"/>
    <p:sldId id="344" r:id="rId42"/>
    <p:sldId id="357" r:id="rId43"/>
    <p:sldId id="372" r:id="rId44"/>
    <p:sldId id="330" r:id="rId45"/>
    <p:sldId id="331" r:id="rId46"/>
    <p:sldId id="346" r:id="rId47"/>
    <p:sldId id="373" r:id="rId48"/>
    <p:sldId id="374" r:id="rId49"/>
    <p:sldId id="375" r:id="rId50"/>
  </p:sldIdLst>
  <p:sldSz cx="9144000" cy="6858000" type="screen4x3"/>
  <p:notesSz cx="6400800" cy="8686800"/>
  <p:embeddedFontLst>
    <p:embeddedFont>
      <p:font typeface="MT Extra" panose="05050102010205020202" pitchFamily="18" charset="2"/>
      <p:regular r:id="rId53"/>
    </p:embeddedFont>
    <p:embeddedFont>
      <p:font typeface="Comic Sans MS" panose="030F0702030302020204" pitchFamily="66" charset="0"/>
      <p:regular r:id="rId54"/>
      <p:bold r:id="rId55"/>
    </p:embeddedFont>
    <p:embeddedFont>
      <p:font typeface="Castellar" panose="020A0402060406010301" pitchFamily="18" charset="0"/>
      <p:regular r:id="rId56"/>
    </p:embeddedFont>
    <p:embeddedFont>
      <p:font typeface="Euclid Symbol" panose="05050102010706020507" pitchFamily="18" charset="2"/>
      <p:regular r:id="rId57"/>
      <p:bold r:id="rId58"/>
      <p:italic r:id="rId59"/>
      <p:boldItalic r:id="rId60"/>
    </p:embeddedFont>
    <p:embeddedFont>
      <p:font typeface="Euclid Extra" panose="02050502000505020303" pitchFamily="18" charset="2"/>
      <p:regular r:id="rId61"/>
      <p:bold r:id="rId62"/>
    </p:embeddedFont>
    <p:embeddedFont>
      <p:font typeface="French Script MT" panose="03020402040607040605" pitchFamily="66" charset="0"/>
      <p:regular r:id="rId63"/>
    </p:embeddedFont>
    <p:embeddedFont>
      <p:font typeface="Euclid Math Two" panose="02050601010101010101" pitchFamily="18" charset="2"/>
      <p:regular r:id="rId64"/>
      <p:bold r:id="rId65"/>
    </p:embeddedFont>
    <p:embeddedFont>
      <p:font typeface="Monotype Sorts" panose="01010601010101010101" pitchFamily="2" charset="2"/>
      <p:regular r:id="rId66"/>
    </p:embeddedFont>
    <p:embeddedFont>
      <p:font typeface="Euclid Math One" panose="05050601010101010101" pitchFamily="18" charset="2"/>
      <p:regular r:id="rId67"/>
      <p:bold r:id="rId6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CC"/>
    <a:srgbClr val="5F5F5F"/>
    <a:srgbClr val="6699FF"/>
    <a:srgbClr val="FF7C80"/>
    <a:srgbClr val="FF0000"/>
    <a:srgbClr val="FFFF99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441" autoAdjust="0"/>
    <p:restoredTop sz="94660"/>
  </p:normalViewPr>
  <p:slideViewPr>
    <p:cSldViewPr>
      <p:cViewPr>
        <p:scale>
          <a:sx n="100" d="100"/>
          <a:sy n="100" d="100"/>
        </p:scale>
        <p:origin x="1602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11.wmf"/><Relationship Id="rId1" Type="http://schemas.openxmlformats.org/officeDocument/2006/relationships/image" Target="../media/image28.wmf"/><Relationship Id="rId4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11.wmf"/><Relationship Id="rId1" Type="http://schemas.openxmlformats.org/officeDocument/2006/relationships/image" Target="../media/image28.wmf"/><Relationship Id="rId4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defTabSz="862182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02" tIns="43102" rIns="86202" bIns="43102" numCol="1" anchor="t" anchorCtr="0" compatLnSpc="1">
            <a:prstTxWarp prst="textNoShape">
              <a:avLst/>
            </a:prstTxWarp>
          </a:bodyPr>
          <a:lstStyle>
            <a:lvl1pPr algn="r" defTabSz="862182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defTabSz="862182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02" tIns="43102" rIns="86202" bIns="43102" numCol="1" anchor="b" anchorCtr="0" compatLnSpc="1">
            <a:prstTxWarp prst="textNoShape">
              <a:avLst/>
            </a:prstTxWarp>
          </a:bodyPr>
          <a:lstStyle>
            <a:lvl1pPr algn="r" defTabSz="862013">
              <a:defRPr sz="1200">
                <a:solidFill>
                  <a:schemeClr val="tx1"/>
                </a:solidFill>
              </a:defRPr>
            </a:lvl1pPr>
          </a:lstStyle>
          <a:p>
            <a:fld id="{2CC7461D-32B6-4D82-9C20-9B9048F7DA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48466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02" tIns="43102" rIns="86202" bIns="43102" numCol="1" anchor="t" anchorCtr="0" compatLnSpc="1">
            <a:prstTxWarp prst="textNoShape">
              <a:avLst/>
            </a:prstTxWarp>
          </a:bodyPr>
          <a:lstStyle>
            <a:lvl1pPr defTabSz="862182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7438" y="0"/>
            <a:ext cx="2773362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02" tIns="43102" rIns="86202" bIns="43102" numCol="1" anchor="t" anchorCtr="0" compatLnSpc="1">
            <a:prstTxWarp prst="textNoShape">
              <a:avLst/>
            </a:prstTxWarp>
          </a:bodyPr>
          <a:lstStyle>
            <a:lvl1pPr algn="r" defTabSz="862182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652463"/>
            <a:ext cx="4343400" cy="3257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52488" y="4125913"/>
            <a:ext cx="469582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02" tIns="43102" rIns="86202" bIns="431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3413"/>
            <a:ext cx="2773363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02" tIns="43102" rIns="86202" bIns="43102" numCol="1" anchor="b" anchorCtr="0" compatLnSpc="1">
            <a:prstTxWarp prst="textNoShape">
              <a:avLst/>
            </a:prstTxWarp>
          </a:bodyPr>
          <a:lstStyle>
            <a:lvl1pPr defTabSz="862182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7438" y="8253413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02" tIns="43102" rIns="86202" bIns="43102" numCol="1" anchor="b" anchorCtr="0" compatLnSpc="1">
            <a:prstTxWarp prst="textNoShape">
              <a:avLst/>
            </a:prstTxWarp>
          </a:bodyPr>
          <a:lstStyle>
            <a:lvl1pPr algn="r" defTabSz="862013">
              <a:defRPr sz="1200">
                <a:solidFill>
                  <a:schemeClr val="tx1"/>
                </a:solidFill>
              </a:defRPr>
            </a:lvl1pPr>
          </a:lstStyle>
          <a:p>
            <a:fld id="{7D998DDB-2E98-45F1-9278-0A47D20C17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727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8DDB-2E98-45F1-9278-0A47D20C1747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08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3505200" y="3962400"/>
            <a:ext cx="17668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>
                <a:latin typeface="MT Extra" panose="05050102010205020202" pitchFamily="18" charset="2"/>
              </a:rPr>
              <a:t>MTExtra</a:t>
            </a:r>
          </a:p>
          <a:p>
            <a:pPr algn="l"/>
            <a:r>
              <a:rPr lang="en-US" alt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l"/>
            <a:r>
              <a:rPr lang="en-US" altLang="en-US" sz="1200">
                <a:latin typeface="Symbol" panose="05050102010706020507" pitchFamily="18" charset="2"/>
                <a:cs typeface="Courier New" panose="02070309020205020404" pitchFamily="49" charset="0"/>
              </a:rPr>
              <a:t>symbol</a:t>
            </a:r>
          </a:p>
          <a:p>
            <a:pPr algn="l"/>
            <a:r>
              <a:rPr lang="en-US" altLang="en-US" sz="1200">
                <a:latin typeface="Symbol" panose="05050102010706020507" pitchFamily="18" charset="2"/>
                <a:cs typeface="Courier New" panose="02070309020205020404" pitchFamily="49" charset="0"/>
              </a:rPr>
              <a:t>euclid symbol</a:t>
            </a:r>
          </a:p>
          <a:p>
            <a:pPr algn="l"/>
            <a:r>
              <a:rPr lang="en-US" altLang="en-US" sz="1200">
                <a:latin typeface="Monotype Sorts" panose="01010601010101010101" pitchFamily="2" charset="2"/>
                <a:cs typeface="Courier New" panose="02070309020205020404" pitchFamily="49" charset="0"/>
              </a:rPr>
              <a:t>monotype sorts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457200" y="1519238"/>
            <a:ext cx="82296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en-US" sz="4400" dirty="0" smtClean="0">
                <a:latin typeface="Times New Roman" pitchFamily="18" charset="0"/>
              </a:rPr>
              <a:t>EECE 4353 </a:t>
            </a:r>
            <a:r>
              <a:rPr lang="en-US" altLang="en-US" sz="4400" dirty="0">
                <a:latin typeface="Times New Roman" pitchFamily="18" charset="0"/>
              </a:rPr>
              <a:t>Image Processing</a:t>
            </a: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371600" y="3532188"/>
            <a:ext cx="6400800" cy="2309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en-US" sz="2800" dirty="0">
                <a:latin typeface="Times New Roman" pitchFamily="18" charset="0"/>
              </a:rPr>
              <a:t>Richard Alan Peters II</a:t>
            </a:r>
            <a:endParaRPr lang="en-US" altLang="en-US" dirty="0">
              <a:latin typeface="Times New Roman" pitchFamily="18" charset="0"/>
            </a:endParaRPr>
          </a:p>
          <a:p>
            <a:pPr algn="ctr">
              <a:defRPr/>
            </a:pPr>
            <a:endParaRPr lang="en-US" altLang="en-US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US" altLang="en-US" dirty="0">
                <a:latin typeface="Times New Roman" pitchFamily="18" charset="0"/>
              </a:rPr>
              <a:t>Department of Electrical Engineering and Computer Science</a:t>
            </a:r>
          </a:p>
          <a:p>
            <a:pPr algn="ctr">
              <a:defRPr/>
            </a:pPr>
            <a:endParaRPr lang="en-US" altLang="en-US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US" altLang="en-US" sz="2000" dirty="0">
                <a:latin typeface="Times New Roman" pitchFamily="18" charset="0"/>
              </a:rPr>
              <a:t>Fall Semester </a:t>
            </a:r>
            <a:r>
              <a:rPr lang="en-US" altLang="en-US" sz="2000" dirty="0" smtClean="0">
                <a:latin typeface="Times New Roman" pitchFamily="18" charset="0"/>
              </a:rPr>
              <a:t>2016</a:t>
            </a:r>
            <a:endParaRPr lang="en-US" altLang="en-US" dirty="0">
              <a:latin typeface="Times New Roman" pitchFamily="18" charset="0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 userDrawn="1"/>
        </p:nvSpPr>
        <p:spPr bwMode="auto">
          <a:xfrm>
            <a:off x="3624263" y="2743200"/>
            <a:ext cx="1900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</a:rPr>
              <a:t>Lecture Notes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Line 18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20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24" descr="Vanderbil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55575"/>
            <a:ext cx="37115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5"/>
          <p:cNvGrpSpPr>
            <a:grpSpLocks/>
          </p:cNvGrpSpPr>
          <p:nvPr userDrawn="1"/>
        </p:nvGrpSpPr>
        <p:grpSpPr bwMode="auto">
          <a:xfrm>
            <a:off x="419100" y="6369050"/>
            <a:ext cx="8305800" cy="336550"/>
            <a:chOff x="240" y="4012"/>
            <a:chExt cx="5232" cy="212"/>
          </a:xfrm>
        </p:grpSpPr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r>
                <a:rPr lang="en-US" altLang="en-US" sz="800" dirty="0">
                  <a:solidFill>
                    <a:schemeClr val="tx2"/>
                  </a:solidFill>
                  <a:latin typeface="Times New Roman" pitchFamily="18" charset="0"/>
                </a:rPr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19" name="Picture 7" descr="cc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036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37148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22789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94488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54B71-B490-441D-9765-D1B7C805D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07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382000" cy="723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94488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B82B9-8449-4E4B-BCB8-6A797263C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0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94488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B82B9-8449-4E4B-BCB8-6A797263C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07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22338"/>
            <a:ext cx="8370888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3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93863"/>
            <a:ext cx="8370888" cy="196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" name="Line 20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24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" name="Picture 25" descr="Vanderbilt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7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63" y="6437313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55575"/>
            <a:ext cx="37115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9448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E2F93669-C10E-433F-B542-BD0F9020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1" r:id="rId2"/>
    <p:sldLayoutId id="2147483662" r:id="rId3"/>
    <p:sldLayoutId id="2147483663" r:id="rId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anose="01010601010101010101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anose="01010601010101010101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anose="01010601010101010101" pitchFamily="2" charset="2"/>
        <a:buChar char="l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0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7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6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1487488" y="2514600"/>
            <a:ext cx="6169025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dirty="0">
                <a:latin typeface="Arial" panose="020B0604020202020204" pitchFamily="34" charset="0"/>
              </a:rPr>
              <a:t>Lecture Notes on Mathematical Morphology: Grayscale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7772400" cy="723900"/>
          </a:xfrm>
        </p:spPr>
        <p:txBody>
          <a:bodyPr/>
          <a:lstStyle/>
          <a:p>
            <a:pPr algn="l"/>
            <a:r>
              <a:rPr lang="en-US" altLang="en-US" smtClean="0"/>
              <a:t>Aside: Brightness Perception</a:t>
            </a:r>
          </a:p>
        </p:txBody>
      </p:sp>
      <p:pic>
        <p:nvPicPr>
          <p:cNvPr id="12291" name="Picture 5" descr="WF-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6667"/>
          <a:stretch>
            <a:fillRect/>
          </a:stretch>
        </p:blipFill>
        <p:spPr bwMode="auto">
          <a:xfrm>
            <a:off x="3856038" y="2028825"/>
            <a:ext cx="5059362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381000" y="4953000"/>
            <a:ext cx="315436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The green curve is the actual intensity; the blue curve is the perceived intensity.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381000" y="2362200"/>
            <a:ext cx="35052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200"/>
              <a:t>The previous slide demonstrates the Weber-Fechner relation.  The linear slope of the intensity change is perceived as logarithmic.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7"/>
          <p:cNvGrpSpPr>
            <a:grpSpLocks noChangeAspect="1"/>
          </p:cNvGrpSpPr>
          <p:nvPr/>
        </p:nvGrpSpPr>
        <p:grpSpPr bwMode="auto">
          <a:xfrm>
            <a:off x="1676400" y="4343400"/>
            <a:ext cx="5951538" cy="1828800"/>
            <a:chOff x="288" y="960"/>
            <a:chExt cx="5184" cy="1593"/>
          </a:xfrm>
        </p:grpSpPr>
        <p:pic>
          <p:nvPicPr>
            <p:cNvPr id="13331" name="Picture 18" descr="Binary Inclusion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584" cy="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2" name="Picture 19" descr="Binary Inclusion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960"/>
              <a:ext cx="1584" cy="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3" name="Picture 20" descr="Binary Inclusion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" y="960"/>
              <a:ext cx="1584" cy="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5" name="Text Box 24"/>
          <p:cNvSpPr txBox="1">
            <a:spLocks noChangeArrowheads="1"/>
          </p:cNvSpPr>
          <p:nvPr/>
        </p:nvSpPr>
        <p:spPr bwMode="auto">
          <a:xfrm>
            <a:off x="1889125" y="5942013"/>
            <a:ext cx="1403350" cy="2762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b="1">
                <a:solidFill>
                  <a:srgbClr val="FF7C80"/>
                </a:solidFill>
              </a:rPr>
              <a:t>J</a:t>
            </a:r>
            <a:r>
              <a:rPr lang="en-US" altLang="en-US" sz="1800"/>
              <a:t> </a:t>
            </a:r>
            <a:r>
              <a:rPr lang="en-US" altLang="en-US" sz="1800">
                <a:sym typeface="Symbol" panose="05050102010706020507" pitchFamily="18" charset="2"/>
              </a:rPr>
              <a:t></a:t>
            </a:r>
            <a:r>
              <a:rPr lang="en-US" altLang="en-US" sz="1800" b="1"/>
              <a:t> </a:t>
            </a:r>
            <a:r>
              <a:rPr lang="en-US" altLang="en-US" sz="1800" b="1">
                <a:solidFill>
                  <a:srgbClr val="6699FF"/>
                </a:solidFill>
              </a:rPr>
              <a:t>I  </a:t>
            </a:r>
            <a:r>
              <a:rPr lang="en-US" altLang="en-US" sz="1800" b="1">
                <a:solidFill>
                  <a:srgbClr val="FF7C80"/>
                </a:solidFill>
              </a:rPr>
              <a:t>J</a:t>
            </a:r>
            <a:r>
              <a:rPr lang="en-US" altLang="en-US" sz="1800"/>
              <a:t> </a:t>
            </a:r>
            <a:r>
              <a:rPr lang="en-US" altLang="en-US" sz="1800">
                <a:sym typeface="Symbol" panose="05050102010706020507" pitchFamily="18" charset="2"/>
              </a:rPr>
              <a:t></a:t>
            </a:r>
            <a:r>
              <a:rPr lang="en-US" altLang="en-US" sz="1800"/>
              <a:t> </a:t>
            </a:r>
            <a:r>
              <a:rPr lang="en-US" altLang="en-US" sz="1800" b="1">
                <a:solidFill>
                  <a:srgbClr val="6699FF"/>
                </a:solidFill>
              </a:rPr>
              <a:t>I</a:t>
            </a: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23925"/>
            <a:ext cx="8458200" cy="641350"/>
          </a:xfrm>
          <a:noFill/>
        </p:spPr>
        <p:txBody>
          <a:bodyPr>
            <a:spAutoFit/>
          </a:bodyPr>
          <a:lstStyle/>
          <a:p>
            <a:pPr algn="l"/>
            <a:r>
              <a:rPr lang="en-US" altLang="en-US" sz="3600" dirty="0" smtClean="0"/>
              <a:t>Set Inclusion in Grayscale Images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81000" y="1621896"/>
            <a:ext cx="83058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35000"/>
              </a:spcAft>
            </a:pP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In grayscale morphology, set inclusion depends on the implicit 3D structure of a 2D image.  </a:t>
            </a:r>
            <a:r>
              <a:rPr lang="en-US" altLang="en-US" dirty="0"/>
              <a:t>If </a:t>
            </a:r>
            <a:r>
              <a:rPr lang="en-US" altLang="en-US" b="1" dirty="0"/>
              <a:t>I</a:t>
            </a:r>
            <a:r>
              <a:rPr lang="en-US" altLang="en-US" dirty="0"/>
              <a:t> and </a:t>
            </a:r>
            <a:r>
              <a:rPr lang="en-US" altLang="en-US" b="1" dirty="0"/>
              <a:t>J</a:t>
            </a:r>
            <a:r>
              <a:rPr lang="en-US" altLang="en-US" dirty="0"/>
              <a:t> are grayscale images then </a:t>
            </a:r>
          </a:p>
        </p:txBody>
      </p:sp>
      <p:graphicFrame>
        <p:nvGraphicFramePr>
          <p:cNvPr id="13318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37943169"/>
              </p:ext>
            </p:extLst>
          </p:nvPr>
        </p:nvGraphicFramePr>
        <p:xfrm>
          <a:off x="596900" y="2508780"/>
          <a:ext cx="7950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6" imgW="3974760" imgH="279360" progId="Equation.DSMT4">
                  <p:embed/>
                </p:oleObj>
              </mc:Choice>
              <mc:Fallback>
                <p:oleObj name="Equation" r:id="rId6" imgW="3974760" imgH="2793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2508780"/>
                        <a:ext cx="79502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9"/>
          <p:cNvSpPr txBox="1">
            <a:spLocks noChangeArrowheads="1"/>
          </p:cNvSpPr>
          <p:nvPr/>
        </p:nvSpPr>
        <p:spPr bwMode="auto">
          <a:xfrm>
            <a:off x="381000" y="3124200"/>
            <a:ext cx="82296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That is </a:t>
            </a:r>
            <a:r>
              <a:rPr lang="en-US" altLang="en-US" b="1"/>
              <a:t>J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 </a:t>
            </a:r>
            <a:r>
              <a:rPr lang="en-US" altLang="en-US" b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if and only if the support of </a:t>
            </a:r>
            <a:r>
              <a:rPr lang="en-US" altLang="en-US" b="1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 is contained in that of </a:t>
            </a:r>
            <a:r>
              <a:rPr lang="en-US" altLang="en-US" b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i="1">
                <a:sym typeface="Symbol" panose="05050102010706020507" pitchFamily="18" charset="2"/>
              </a:rPr>
              <a:t>and</a:t>
            </a:r>
            <a:r>
              <a:rPr lang="en-US" altLang="en-US">
                <a:sym typeface="Symbol" panose="05050102010706020507" pitchFamily="18" charset="2"/>
              </a:rPr>
              <a:t> the value of </a:t>
            </a:r>
            <a:r>
              <a:rPr lang="en-US" altLang="en-US" b="1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 is nowhere greater than the value of </a:t>
            </a:r>
            <a:r>
              <a:rPr lang="en-US" altLang="en-US" b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on the support of </a:t>
            </a:r>
            <a:r>
              <a:rPr lang="en-US" altLang="en-US" b="1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13320" name="Text Box 14"/>
          <p:cNvSpPr txBox="1">
            <a:spLocks noChangeArrowheads="1"/>
          </p:cNvSpPr>
          <p:nvPr/>
        </p:nvSpPr>
        <p:spPr bwMode="auto">
          <a:xfrm rot="-5400000">
            <a:off x="1417637" y="5019676"/>
            <a:ext cx="638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binary</a:t>
            </a:r>
          </a:p>
        </p:txBody>
      </p:sp>
      <p:sp>
        <p:nvSpPr>
          <p:cNvPr id="13321" name="Text Box 15"/>
          <p:cNvSpPr txBox="1">
            <a:spLocks noChangeArrowheads="1"/>
          </p:cNvSpPr>
          <p:nvPr/>
        </p:nvSpPr>
        <p:spPr bwMode="auto">
          <a:xfrm rot="-5400000">
            <a:off x="3373438" y="5029200"/>
            <a:ext cx="857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grayscale</a:t>
            </a:r>
          </a:p>
        </p:txBody>
      </p:sp>
      <p:sp>
        <p:nvSpPr>
          <p:cNvPr id="13322" name="Text Box 16"/>
          <p:cNvSpPr txBox="1">
            <a:spLocks noChangeArrowheads="1"/>
          </p:cNvSpPr>
          <p:nvPr/>
        </p:nvSpPr>
        <p:spPr bwMode="auto">
          <a:xfrm rot="-5400000">
            <a:off x="5430838" y="5018088"/>
            <a:ext cx="857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grayscale</a:t>
            </a:r>
          </a:p>
        </p:txBody>
      </p:sp>
      <p:sp>
        <p:nvSpPr>
          <p:cNvPr id="13323" name="Text Box 21"/>
          <p:cNvSpPr txBox="1">
            <a:spLocks noChangeArrowheads="1"/>
          </p:cNvSpPr>
          <p:nvPr/>
        </p:nvSpPr>
        <p:spPr bwMode="auto">
          <a:xfrm>
            <a:off x="2133600" y="4205288"/>
            <a:ext cx="106680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b="1">
                <a:solidFill>
                  <a:srgbClr val="FF7C80"/>
                </a:solidFill>
              </a:rPr>
              <a:t>J</a:t>
            </a:r>
            <a:r>
              <a:rPr lang="en-US" altLang="en-US" sz="1800" b="1"/>
              <a:t>          </a:t>
            </a:r>
            <a:r>
              <a:rPr lang="en-US" altLang="en-US" sz="1800" b="1">
                <a:solidFill>
                  <a:srgbClr val="6699FF"/>
                </a:solidFill>
              </a:rPr>
              <a:t>I</a:t>
            </a:r>
          </a:p>
        </p:txBody>
      </p:sp>
      <p:sp>
        <p:nvSpPr>
          <p:cNvPr id="13324" name="Text Box 22"/>
          <p:cNvSpPr txBox="1">
            <a:spLocks noChangeArrowheads="1"/>
          </p:cNvSpPr>
          <p:nvPr/>
        </p:nvSpPr>
        <p:spPr bwMode="auto">
          <a:xfrm>
            <a:off x="4191000" y="4191000"/>
            <a:ext cx="10668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b="1">
                <a:solidFill>
                  <a:srgbClr val="6699FF"/>
                </a:solidFill>
              </a:rPr>
              <a:t>I</a:t>
            </a:r>
            <a:r>
              <a:rPr lang="en-US" altLang="en-US" sz="1800" b="1"/>
              <a:t>          </a:t>
            </a:r>
            <a:r>
              <a:rPr lang="en-US" altLang="en-US" sz="1800" b="1">
                <a:solidFill>
                  <a:srgbClr val="FF7C80"/>
                </a:solidFill>
              </a:rPr>
              <a:t>J</a:t>
            </a:r>
          </a:p>
        </p:txBody>
      </p:sp>
      <p:sp>
        <p:nvSpPr>
          <p:cNvPr id="13325" name="Text Box 23"/>
          <p:cNvSpPr txBox="1">
            <a:spLocks noChangeArrowheads="1"/>
          </p:cNvSpPr>
          <p:nvPr/>
        </p:nvSpPr>
        <p:spPr bwMode="auto">
          <a:xfrm>
            <a:off x="6248400" y="4205288"/>
            <a:ext cx="106680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b="1">
                <a:solidFill>
                  <a:srgbClr val="6699FF"/>
                </a:solidFill>
              </a:rPr>
              <a:t>I</a:t>
            </a:r>
            <a:r>
              <a:rPr lang="en-US" altLang="en-US" sz="1800" b="1"/>
              <a:t>          </a:t>
            </a:r>
            <a:r>
              <a:rPr lang="en-US" altLang="en-US" sz="1800" b="1">
                <a:solidFill>
                  <a:srgbClr val="FF7C80"/>
                </a:solidFill>
              </a:rPr>
              <a:t>J</a:t>
            </a:r>
          </a:p>
        </p:txBody>
      </p:sp>
      <p:sp>
        <p:nvSpPr>
          <p:cNvPr id="13326" name="Text Box 25"/>
          <p:cNvSpPr txBox="1">
            <a:spLocks noChangeArrowheads="1"/>
          </p:cNvSpPr>
          <p:nvPr/>
        </p:nvSpPr>
        <p:spPr bwMode="auto">
          <a:xfrm>
            <a:off x="3954463" y="5943600"/>
            <a:ext cx="1403350" cy="2762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b="1">
                <a:solidFill>
                  <a:srgbClr val="FF7C80"/>
                </a:solidFill>
              </a:rPr>
              <a:t>J</a:t>
            </a:r>
            <a:r>
              <a:rPr lang="en-US" altLang="en-US" sz="1800" b="1"/>
              <a:t> </a:t>
            </a:r>
            <a:r>
              <a:rPr lang="en-US" altLang="en-US" sz="1800">
                <a:sym typeface="Symbol" panose="05050102010706020507" pitchFamily="18" charset="2"/>
              </a:rPr>
              <a:t></a:t>
            </a:r>
            <a:r>
              <a:rPr lang="en-US" altLang="en-US" sz="1800" b="1"/>
              <a:t> </a:t>
            </a:r>
            <a:r>
              <a:rPr lang="en-US" altLang="en-US" sz="1800" b="1">
                <a:solidFill>
                  <a:srgbClr val="6699FF"/>
                </a:solidFill>
              </a:rPr>
              <a:t>I  </a:t>
            </a:r>
            <a:r>
              <a:rPr lang="en-US" altLang="en-US" sz="1800" b="1">
                <a:solidFill>
                  <a:srgbClr val="FF7C80"/>
                </a:solidFill>
              </a:rPr>
              <a:t>J</a:t>
            </a:r>
            <a:r>
              <a:rPr lang="en-US" altLang="en-US" sz="1800"/>
              <a:t> </a:t>
            </a:r>
            <a:r>
              <a:rPr lang="en-US" altLang="en-US" sz="1800">
                <a:sym typeface="Symbol" panose="05050102010706020507" pitchFamily="18" charset="2"/>
              </a:rPr>
              <a:t></a:t>
            </a:r>
            <a:r>
              <a:rPr lang="en-US" altLang="en-US" sz="1800" b="1"/>
              <a:t> </a:t>
            </a:r>
            <a:r>
              <a:rPr lang="en-US" altLang="en-US" sz="1800" b="1">
                <a:solidFill>
                  <a:srgbClr val="6699FF"/>
                </a:solidFill>
              </a:rPr>
              <a:t>I</a:t>
            </a:r>
          </a:p>
        </p:txBody>
      </p:sp>
      <p:sp>
        <p:nvSpPr>
          <p:cNvPr id="13327" name="Text Box 26"/>
          <p:cNvSpPr txBox="1">
            <a:spLocks noChangeArrowheads="1"/>
          </p:cNvSpPr>
          <p:nvPr/>
        </p:nvSpPr>
        <p:spPr bwMode="auto">
          <a:xfrm>
            <a:off x="6011863" y="5943600"/>
            <a:ext cx="1419225" cy="2762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b="1">
                <a:solidFill>
                  <a:srgbClr val="FF7C80"/>
                </a:solidFill>
              </a:rPr>
              <a:t>J</a:t>
            </a:r>
            <a:r>
              <a:rPr lang="en-US" altLang="en-US" sz="1800"/>
              <a:t> </a:t>
            </a:r>
            <a:r>
              <a:rPr lang="en-US" altLang="en-US" sz="1800">
                <a:sym typeface="Symbol" panose="05050102010706020507" pitchFamily="18" charset="2"/>
              </a:rPr>
              <a:t></a:t>
            </a:r>
            <a:r>
              <a:rPr lang="en-US" altLang="en-US" sz="1800"/>
              <a:t> </a:t>
            </a:r>
            <a:r>
              <a:rPr lang="en-US" altLang="en-US" sz="1800" b="1">
                <a:solidFill>
                  <a:srgbClr val="6699FF"/>
                </a:solidFill>
              </a:rPr>
              <a:t>I  </a:t>
            </a:r>
            <a:r>
              <a:rPr lang="en-US" altLang="en-US" sz="1800" b="1">
                <a:solidFill>
                  <a:srgbClr val="FF7C80"/>
                </a:solidFill>
              </a:rPr>
              <a:t>J</a:t>
            </a:r>
            <a:r>
              <a:rPr lang="en-US" altLang="en-US" sz="1800"/>
              <a:t> </a:t>
            </a:r>
            <a:r>
              <a:rPr lang="en-US" altLang="en-US" sz="1800">
                <a:sym typeface="Symbol" panose="05050102010706020507" pitchFamily="18" charset="2"/>
              </a:rPr>
              <a:t></a:t>
            </a:r>
            <a:r>
              <a:rPr lang="en-US" altLang="en-US" sz="1800"/>
              <a:t> </a:t>
            </a:r>
            <a:r>
              <a:rPr lang="en-US" altLang="en-US" sz="1800" b="1">
                <a:solidFill>
                  <a:srgbClr val="6699FF"/>
                </a:solidFill>
              </a:rPr>
              <a:t>I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001000" cy="571500"/>
          </a:xfrm>
        </p:spPr>
        <p:txBody>
          <a:bodyPr/>
          <a:lstStyle/>
          <a:p>
            <a:pPr algn="l"/>
            <a:r>
              <a:rPr lang="en-US" altLang="en-US" sz="3600" smtClean="0"/>
              <a:t>Recall:  Binary Structuring Element (SE)</a:t>
            </a:r>
          </a:p>
        </p:txBody>
      </p:sp>
      <p:pic>
        <p:nvPicPr>
          <p:cNvPr id="14339" name="Picture 3" descr="SEand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1752600"/>
            <a:ext cx="3251200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E trans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3470275"/>
            <a:ext cx="38608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990600" y="1752600"/>
            <a:ext cx="3462338" cy="4017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0" tIns="228600" rIns="182880" bIns="274320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Let </a:t>
            </a:r>
            <a:r>
              <a:rPr lang="en-US" altLang="en-US" sz="2000" b="1"/>
              <a:t>I</a:t>
            </a:r>
            <a:r>
              <a:rPr lang="en-US" altLang="en-US" sz="2000"/>
              <a:t> be an image and </a:t>
            </a:r>
            <a:r>
              <a:rPr lang="en-US" altLang="en-US" sz="2000" b="1"/>
              <a:t>Z</a:t>
            </a:r>
            <a:r>
              <a:rPr lang="en-US" altLang="en-US" sz="2000"/>
              <a:t> a SE.</a:t>
            </a:r>
          </a:p>
          <a:p>
            <a:pPr>
              <a:spcBef>
                <a:spcPct val="50000"/>
              </a:spcBef>
            </a:pPr>
            <a:r>
              <a:rPr lang="en-US" altLang="en-US" sz="2000" b="1"/>
              <a:t>Z</a:t>
            </a:r>
            <a:r>
              <a:rPr lang="en-US" altLang="en-US" sz="2000"/>
              <a:t>+</a:t>
            </a:r>
            <a:r>
              <a:rPr lang="en-US" altLang="en-US" sz="2000" b="1"/>
              <a:t>p</a:t>
            </a:r>
            <a:r>
              <a:rPr lang="en-US" altLang="en-US" sz="2000"/>
              <a:t> means that </a:t>
            </a:r>
            <a:r>
              <a:rPr lang="en-US" altLang="en-US" sz="2000" b="1"/>
              <a:t>Z </a:t>
            </a:r>
            <a:r>
              <a:rPr lang="en-US" altLang="en-US" sz="2000"/>
              <a:t>is moved so that its origin coincides with location </a:t>
            </a:r>
            <a:r>
              <a:rPr lang="en-US" altLang="en-US" sz="2000" b="1"/>
              <a:t>p</a:t>
            </a:r>
            <a:r>
              <a:rPr lang="en-US" altLang="en-US" sz="2000"/>
              <a:t> in </a:t>
            </a:r>
            <a:r>
              <a:rPr lang="en-US" altLang="en-US" sz="2000" i="1"/>
              <a:t>S</a:t>
            </a:r>
            <a:r>
              <a:rPr lang="en-US" altLang="en-US" sz="2000" baseline="-25000"/>
              <a:t>P</a:t>
            </a:r>
            <a:r>
              <a:rPr lang="en-US" altLang="en-US" sz="2000"/>
              <a:t>.</a:t>
            </a:r>
          </a:p>
          <a:p>
            <a:pPr>
              <a:spcBef>
                <a:spcPct val="50000"/>
              </a:spcBef>
            </a:pPr>
            <a:r>
              <a:rPr lang="en-US" altLang="en-US" sz="2000" b="1"/>
              <a:t>Z</a:t>
            </a:r>
            <a:r>
              <a:rPr lang="en-US" altLang="en-US" sz="2000"/>
              <a:t>+</a:t>
            </a:r>
            <a:r>
              <a:rPr lang="en-US" altLang="en-US" sz="2000" b="1"/>
              <a:t>p</a:t>
            </a:r>
            <a:r>
              <a:rPr lang="en-US" altLang="en-US" sz="2000"/>
              <a:t> is the </a:t>
            </a:r>
            <a:r>
              <a:rPr lang="en-US" altLang="en-US" sz="2000" i="1"/>
              <a:t>translate</a:t>
            </a:r>
            <a:r>
              <a:rPr lang="en-US" altLang="en-US" sz="2000"/>
              <a:t> of </a:t>
            </a:r>
            <a:r>
              <a:rPr lang="en-US" altLang="en-US" sz="2000" b="1"/>
              <a:t>Z</a:t>
            </a:r>
            <a:r>
              <a:rPr lang="en-US" altLang="en-US" sz="2000"/>
              <a:t> to location </a:t>
            </a:r>
            <a:r>
              <a:rPr lang="en-US" altLang="en-US" sz="2000" b="1"/>
              <a:t>p</a:t>
            </a:r>
            <a:r>
              <a:rPr lang="en-US" altLang="en-US" sz="2000"/>
              <a:t> in </a:t>
            </a:r>
            <a:r>
              <a:rPr lang="en-US" altLang="en-US" sz="2000" i="1"/>
              <a:t>S</a:t>
            </a:r>
            <a:r>
              <a:rPr lang="en-US" altLang="en-US" sz="2000" baseline="-25000"/>
              <a:t>P</a:t>
            </a:r>
            <a:r>
              <a:rPr lang="en-US" altLang="en-US" sz="2000"/>
              <a:t>.</a:t>
            </a:r>
          </a:p>
          <a:p>
            <a:pPr>
              <a:spcBef>
                <a:spcPct val="50000"/>
              </a:spcBef>
            </a:pPr>
            <a:r>
              <a:rPr lang="en-US" altLang="en-US" sz="2000"/>
              <a:t>The set of locations in the image</a:t>
            </a:r>
            <a:r>
              <a:rPr lang="en-US" altLang="en-US" sz="2000" i="1"/>
              <a:t> </a:t>
            </a:r>
            <a:r>
              <a:rPr lang="en-US" altLang="en-US" sz="2000"/>
              <a:t>delineated</a:t>
            </a:r>
            <a:r>
              <a:rPr lang="en-US" altLang="en-US" sz="2000" i="1"/>
              <a:t> </a:t>
            </a:r>
            <a:r>
              <a:rPr lang="en-US" altLang="en-US" sz="2000"/>
              <a:t>by </a:t>
            </a:r>
            <a:r>
              <a:rPr lang="en-US" altLang="en-US" sz="2000" b="1"/>
              <a:t>Z</a:t>
            </a:r>
            <a:r>
              <a:rPr lang="en-US" altLang="en-US" sz="2000"/>
              <a:t>+</a:t>
            </a:r>
            <a:r>
              <a:rPr lang="en-US" altLang="en-US" sz="2000" b="1"/>
              <a:t>p</a:t>
            </a:r>
            <a:r>
              <a:rPr lang="en-US" altLang="en-US" sz="2000"/>
              <a:t> is called the </a:t>
            </a:r>
            <a:r>
              <a:rPr lang="en-US" altLang="en-US" sz="2000" b="1"/>
              <a:t>Z</a:t>
            </a:r>
            <a:r>
              <a:rPr lang="en-US" altLang="en-US" sz="2000" i="1"/>
              <a:t>-neighborhood</a:t>
            </a:r>
            <a:r>
              <a:rPr lang="en-US" altLang="en-US" sz="2000"/>
              <a:t> of </a:t>
            </a:r>
            <a:r>
              <a:rPr lang="en-US" altLang="en-US" sz="2000" b="1"/>
              <a:t>p</a:t>
            </a:r>
            <a:r>
              <a:rPr lang="en-US" altLang="en-US" sz="2000"/>
              <a:t> in </a:t>
            </a:r>
            <a:r>
              <a:rPr lang="en-US" altLang="en-US" sz="2000" b="1"/>
              <a:t>I</a:t>
            </a:r>
            <a:r>
              <a:rPr lang="en-US" altLang="en-US" sz="2000"/>
              <a:t> denoted N{</a:t>
            </a:r>
            <a:r>
              <a:rPr lang="en-US" altLang="en-US" sz="2000" b="1"/>
              <a:t>I</a:t>
            </a:r>
            <a:r>
              <a:rPr lang="en-US" altLang="en-US" sz="2000"/>
              <a:t>,</a:t>
            </a:r>
            <a:r>
              <a:rPr lang="en-US" altLang="en-US" sz="2000" b="1"/>
              <a:t>Z</a:t>
            </a:r>
            <a:r>
              <a:rPr lang="en-US" altLang="en-US" sz="2000"/>
              <a:t>}(</a:t>
            </a:r>
            <a:r>
              <a:rPr lang="en-US" altLang="en-US" sz="2000" b="1"/>
              <a:t>p</a:t>
            </a:r>
            <a:r>
              <a:rPr lang="en-US" altLang="en-US" sz="2000"/>
              <a:t>).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3" name="Text Box 875"/>
          <p:cNvSpPr txBox="1">
            <a:spLocks noChangeArrowheads="1"/>
          </p:cNvSpPr>
          <p:nvPr/>
        </p:nvSpPr>
        <p:spPr bwMode="auto">
          <a:xfrm>
            <a:off x="1905000" y="238780"/>
            <a:ext cx="2427288" cy="52322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S</a:t>
            </a:r>
            <a:r>
              <a:rPr lang="en-US" altLang="en-US" sz="800" baseline="-25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1400" baseline="-250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p</a:t>
            </a:r>
            <a:r>
              <a:rPr lang="en-US" alt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is the set of </a:t>
            </a:r>
            <a:r>
              <a:rPr lang="en-US" altLang="en-US" sz="1400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of</a:t>
            </a:r>
            <a:r>
              <a:rPr lang="en-US" altLang="en-US" sz="1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all pixel locations in the image.</a:t>
            </a:r>
            <a:endParaRPr lang="en-US" alt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7772400" cy="641350"/>
          </a:xfrm>
          <a:noFill/>
        </p:spPr>
        <p:txBody>
          <a:bodyPr>
            <a:spAutoFit/>
          </a:bodyPr>
          <a:lstStyle/>
          <a:p>
            <a:pPr algn="l"/>
            <a:r>
              <a:rPr lang="en-US" altLang="en-US" sz="3600" smtClean="0"/>
              <a:t>Grayscale Structuring Elements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76400"/>
            <a:ext cx="8382000" cy="701675"/>
          </a:xfrm>
          <a:noFill/>
        </p:spPr>
        <p:txBody>
          <a:bodyPr lIns="91440" rIns="91440">
            <a:spAutoFit/>
          </a:bodyPr>
          <a:lstStyle/>
          <a:p>
            <a:pPr marL="0" indent="0">
              <a:buFont typeface="Monotype Sorts" panose="01010601010101010101" pitchFamily="2" charset="2"/>
              <a:buChar char=" "/>
            </a:pPr>
            <a:r>
              <a:rPr lang="en-US" altLang="en-US" sz="200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grayscale structuring element is a small image</a:t>
            </a:r>
            <a:r>
              <a:rPr lang="en-US" altLang="en-US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 that delineates a volume at each pixel [</a:t>
            </a:r>
            <a:r>
              <a:rPr lang="en-US" altLang="en-US" sz="2000" b="1" smtClean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 , </a:t>
            </a:r>
            <a:r>
              <a:rPr lang="en-US" altLang="en-US" sz="2000" b="1" smtClean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000" b="1" smtClean="0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000" smtClean="0">
                <a:solidFill>
                  <a:schemeClr val="tx2"/>
                </a:solidFill>
                <a:latin typeface="Times New Roman" panose="02020603050405020304" pitchFamily="18" charset="0"/>
              </a:rPr>
              <a:t>)] through out the image volume. </a:t>
            </a:r>
            <a:endParaRPr lang="en-US" altLang="en-US" sz="2000" b="1" smtClean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364" name="Picture 9" descr="grayscale-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3109913"/>
            <a:ext cx="3582987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0" descr="grayscale-SE-trans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109913"/>
            <a:ext cx="3582988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6" name="Group 11"/>
          <p:cNvGrpSpPr>
            <a:grpSpLocks/>
          </p:cNvGrpSpPr>
          <p:nvPr/>
        </p:nvGrpSpPr>
        <p:grpSpPr bwMode="auto">
          <a:xfrm>
            <a:off x="2032000" y="3400425"/>
            <a:ext cx="838200" cy="990600"/>
            <a:chOff x="1280" y="1863"/>
            <a:chExt cx="528" cy="624"/>
          </a:xfrm>
        </p:grpSpPr>
        <p:sp>
          <p:nvSpPr>
            <p:cNvPr id="15378" name="AutoShape 12"/>
            <p:cNvSpPr>
              <a:spLocks noChangeArrowheads="1"/>
            </p:cNvSpPr>
            <p:nvPr/>
          </p:nvSpPr>
          <p:spPr bwMode="auto">
            <a:xfrm>
              <a:off x="1280" y="1863"/>
              <a:ext cx="528" cy="624"/>
            </a:xfrm>
            <a:prstGeom prst="downArrowCallout">
              <a:avLst>
                <a:gd name="adj1" fmla="val 10602"/>
                <a:gd name="adj2" fmla="val 22537"/>
                <a:gd name="adj3" fmla="val 19697"/>
                <a:gd name="adj4" fmla="val 32852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9" name="Text Box 13"/>
            <p:cNvSpPr txBox="1">
              <a:spLocks noChangeArrowheads="1"/>
            </p:cNvSpPr>
            <p:nvPr/>
          </p:nvSpPr>
          <p:spPr bwMode="auto">
            <a:xfrm>
              <a:off x="1298" y="1863"/>
              <a:ext cx="49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latin typeface="Arial" panose="020B0604020202020204" pitchFamily="34" charset="0"/>
                </a:rPr>
                <a:t>flat SE</a:t>
              </a:r>
            </a:p>
          </p:txBody>
        </p:sp>
      </p:grpSp>
      <p:grpSp>
        <p:nvGrpSpPr>
          <p:cNvPr id="15367" name="Group 14"/>
          <p:cNvGrpSpPr>
            <a:grpSpLocks/>
          </p:cNvGrpSpPr>
          <p:nvPr/>
        </p:nvGrpSpPr>
        <p:grpSpPr bwMode="auto">
          <a:xfrm>
            <a:off x="838200" y="2681288"/>
            <a:ext cx="1095375" cy="1419225"/>
            <a:chOff x="528" y="1410"/>
            <a:chExt cx="690" cy="894"/>
          </a:xfrm>
        </p:grpSpPr>
        <p:sp>
          <p:nvSpPr>
            <p:cNvPr id="15376" name="AutoShape 15"/>
            <p:cNvSpPr>
              <a:spLocks noChangeArrowheads="1"/>
            </p:cNvSpPr>
            <p:nvPr/>
          </p:nvSpPr>
          <p:spPr bwMode="auto">
            <a:xfrm>
              <a:off x="528" y="1422"/>
              <a:ext cx="690" cy="882"/>
            </a:xfrm>
            <a:prstGeom prst="downArrowCallout">
              <a:avLst>
                <a:gd name="adj1" fmla="val 8981"/>
                <a:gd name="adj2" fmla="val 18986"/>
                <a:gd name="adj3" fmla="val 14588"/>
                <a:gd name="adj4" fmla="val 3813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7" name="Text Box 16"/>
            <p:cNvSpPr txBox="1">
              <a:spLocks noChangeArrowheads="1"/>
            </p:cNvSpPr>
            <p:nvPr/>
          </p:nvSpPr>
          <p:spPr bwMode="auto">
            <a:xfrm>
              <a:off x="546" y="1410"/>
              <a:ext cx="67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600">
                  <a:latin typeface="Arial" panose="020B0604020202020204" pitchFamily="34" charset="0"/>
                </a:rPr>
                <a:t>grayscale SE</a:t>
              </a:r>
            </a:p>
          </p:txBody>
        </p:sp>
      </p:grpSp>
      <p:grpSp>
        <p:nvGrpSpPr>
          <p:cNvPr id="15368" name="Group 17"/>
          <p:cNvGrpSpPr>
            <a:grpSpLocks/>
          </p:cNvGrpSpPr>
          <p:nvPr/>
        </p:nvGrpSpPr>
        <p:grpSpPr bwMode="auto">
          <a:xfrm>
            <a:off x="2962275" y="2681288"/>
            <a:ext cx="1219200" cy="1419225"/>
            <a:chOff x="1866" y="1410"/>
            <a:chExt cx="768" cy="894"/>
          </a:xfrm>
        </p:grpSpPr>
        <p:sp>
          <p:nvSpPr>
            <p:cNvPr id="15374" name="AutoShape 18"/>
            <p:cNvSpPr>
              <a:spLocks noChangeArrowheads="1"/>
            </p:cNvSpPr>
            <p:nvPr/>
          </p:nvSpPr>
          <p:spPr bwMode="auto">
            <a:xfrm>
              <a:off x="1896" y="1422"/>
              <a:ext cx="690" cy="882"/>
            </a:xfrm>
            <a:prstGeom prst="downArrowCallout">
              <a:avLst>
                <a:gd name="adj1" fmla="val 8981"/>
                <a:gd name="adj2" fmla="val 18986"/>
                <a:gd name="adj3" fmla="val 14588"/>
                <a:gd name="adj4" fmla="val 3813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5" name="Text Box 19"/>
            <p:cNvSpPr txBox="1">
              <a:spLocks noChangeArrowheads="1"/>
            </p:cNvSpPr>
            <p:nvPr/>
          </p:nvSpPr>
          <p:spPr bwMode="auto">
            <a:xfrm>
              <a:off x="1866" y="1410"/>
              <a:ext cx="76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600">
                  <a:latin typeface="Arial" panose="020B0604020202020204" pitchFamily="34" charset="0"/>
                </a:rPr>
                <a:t>translated flat SE</a:t>
              </a:r>
            </a:p>
          </p:txBody>
        </p:sp>
      </p:grpSp>
      <p:sp>
        <p:nvSpPr>
          <p:cNvPr id="15369" name="Text Box 20"/>
          <p:cNvSpPr txBox="1">
            <a:spLocks noChangeArrowheads="1"/>
          </p:cNvSpPr>
          <p:nvPr/>
        </p:nvSpPr>
        <p:spPr bwMode="auto">
          <a:xfrm>
            <a:off x="5105400" y="2652713"/>
            <a:ext cx="3124200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Translation of a flat SE on its support plane and in gray value.</a:t>
            </a:r>
          </a:p>
        </p:txBody>
      </p:sp>
      <p:sp>
        <p:nvSpPr>
          <p:cNvPr id="15370" name="Text Box 21"/>
          <p:cNvSpPr txBox="1">
            <a:spLocks noChangeArrowheads="1"/>
          </p:cNvSpPr>
          <p:nvPr/>
        </p:nvSpPr>
        <p:spPr bwMode="auto">
          <a:xfrm>
            <a:off x="381000" y="5715000"/>
            <a:ext cx="7246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SE Translation: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 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sz="1800">
                <a:latin typeface="Arial" panose="020B0604020202020204" pitchFamily="34" charset="0"/>
                <a:sym typeface="Symbol" panose="05050102010706020507" pitchFamily="18" charset="2"/>
              </a:rPr>
              <a:t>marks the location of the structuring element origin.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 descr="grayscale-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576513"/>
            <a:ext cx="3582987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1" descr="grayscale-SE-trans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2576513"/>
            <a:ext cx="3582988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88" name="Group 29"/>
          <p:cNvGrpSpPr>
            <a:grpSpLocks/>
          </p:cNvGrpSpPr>
          <p:nvPr/>
        </p:nvGrpSpPr>
        <p:grpSpPr bwMode="auto">
          <a:xfrm>
            <a:off x="2032000" y="2867025"/>
            <a:ext cx="838200" cy="990600"/>
            <a:chOff x="1280" y="1863"/>
            <a:chExt cx="528" cy="624"/>
          </a:xfrm>
        </p:grpSpPr>
        <p:sp>
          <p:nvSpPr>
            <p:cNvPr id="16401" name="AutoShape 13"/>
            <p:cNvSpPr>
              <a:spLocks noChangeArrowheads="1"/>
            </p:cNvSpPr>
            <p:nvPr/>
          </p:nvSpPr>
          <p:spPr bwMode="auto">
            <a:xfrm>
              <a:off x="1280" y="1863"/>
              <a:ext cx="528" cy="624"/>
            </a:xfrm>
            <a:prstGeom prst="downArrowCallout">
              <a:avLst>
                <a:gd name="adj1" fmla="val 10602"/>
                <a:gd name="adj2" fmla="val 22537"/>
                <a:gd name="adj3" fmla="val 19697"/>
                <a:gd name="adj4" fmla="val 32852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2" name="Text Box 12"/>
            <p:cNvSpPr txBox="1">
              <a:spLocks noChangeArrowheads="1"/>
            </p:cNvSpPr>
            <p:nvPr/>
          </p:nvSpPr>
          <p:spPr bwMode="auto">
            <a:xfrm>
              <a:off x="1298" y="1863"/>
              <a:ext cx="49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>
                  <a:latin typeface="Arial" panose="020B0604020202020204" pitchFamily="34" charset="0"/>
                </a:rPr>
                <a:t>flat SE</a:t>
              </a:r>
            </a:p>
          </p:txBody>
        </p:sp>
      </p:grpSp>
      <p:grpSp>
        <p:nvGrpSpPr>
          <p:cNvPr id="16389" name="Group 30"/>
          <p:cNvGrpSpPr>
            <a:grpSpLocks/>
          </p:cNvGrpSpPr>
          <p:nvPr/>
        </p:nvGrpSpPr>
        <p:grpSpPr bwMode="auto">
          <a:xfrm>
            <a:off x="838200" y="2147888"/>
            <a:ext cx="1095375" cy="1419225"/>
            <a:chOff x="528" y="1410"/>
            <a:chExt cx="690" cy="894"/>
          </a:xfrm>
        </p:grpSpPr>
        <p:sp>
          <p:nvSpPr>
            <p:cNvPr id="16399" name="AutoShape 19"/>
            <p:cNvSpPr>
              <a:spLocks noChangeArrowheads="1"/>
            </p:cNvSpPr>
            <p:nvPr/>
          </p:nvSpPr>
          <p:spPr bwMode="auto">
            <a:xfrm>
              <a:off x="528" y="1422"/>
              <a:ext cx="690" cy="882"/>
            </a:xfrm>
            <a:prstGeom prst="downArrowCallout">
              <a:avLst>
                <a:gd name="adj1" fmla="val 8981"/>
                <a:gd name="adj2" fmla="val 18986"/>
                <a:gd name="adj3" fmla="val 14588"/>
                <a:gd name="adj4" fmla="val 3813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0" name="Text Box 20"/>
            <p:cNvSpPr txBox="1">
              <a:spLocks noChangeArrowheads="1"/>
            </p:cNvSpPr>
            <p:nvPr/>
          </p:nvSpPr>
          <p:spPr bwMode="auto">
            <a:xfrm>
              <a:off x="546" y="1410"/>
              <a:ext cx="67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600">
                  <a:latin typeface="Arial" panose="020B0604020202020204" pitchFamily="34" charset="0"/>
                </a:rPr>
                <a:t>grayscale SE</a:t>
              </a:r>
            </a:p>
          </p:txBody>
        </p:sp>
      </p:grpSp>
      <p:grpSp>
        <p:nvGrpSpPr>
          <p:cNvPr id="16390" name="Group 28"/>
          <p:cNvGrpSpPr>
            <a:grpSpLocks/>
          </p:cNvGrpSpPr>
          <p:nvPr/>
        </p:nvGrpSpPr>
        <p:grpSpPr bwMode="auto">
          <a:xfrm>
            <a:off x="2962275" y="2147888"/>
            <a:ext cx="1219200" cy="1419225"/>
            <a:chOff x="1866" y="1410"/>
            <a:chExt cx="768" cy="894"/>
          </a:xfrm>
        </p:grpSpPr>
        <p:sp>
          <p:nvSpPr>
            <p:cNvPr id="16397" name="AutoShape 25"/>
            <p:cNvSpPr>
              <a:spLocks noChangeArrowheads="1"/>
            </p:cNvSpPr>
            <p:nvPr/>
          </p:nvSpPr>
          <p:spPr bwMode="auto">
            <a:xfrm>
              <a:off x="1896" y="1422"/>
              <a:ext cx="690" cy="882"/>
            </a:xfrm>
            <a:prstGeom prst="downArrowCallout">
              <a:avLst>
                <a:gd name="adj1" fmla="val 8981"/>
                <a:gd name="adj2" fmla="val 18986"/>
                <a:gd name="adj3" fmla="val 14588"/>
                <a:gd name="adj4" fmla="val 38130"/>
              </a:avLst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98" name="Text Box 26"/>
            <p:cNvSpPr txBox="1">
              <a:spLocks noChangeArrowheads="1"/>
            </p:cNvSpPr>
            <p:nvPr/>
          </p:nvSpPr>
          <p:spPr bwMode="auto">
            <a:xfrm>
              <a:off x="1866" y="1410"/>
              <a:ext cx="76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600">
                  <a:latin typeface="Arial" panose="020B0604020202020204" pitchFamily="34" charset="0"/>
                </a:rPr>
                <a:t>translated flat SE</a:t>
              </a:r>
            </a:p>
          </p:txBody>
        </p:sp>
      </p:grpSp>
      <p:sp>
        <p:nvSpPr>
          <p:cNvPr id="16391" name="Text Box 31"/>
          <p:cNvSpPr txBox="1">
            <a:spLocks noChangeArrowheads="1"/>
          </p:cNvSpPr>
          <p:nvPr/>
        </p:nvSpPr>
        <p:spPr bwMode="auto">
          <a:xfrm>
            <a:off x="5105400" y="2119313"/>
            <a:ext cx="3124200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Translation of a flat SE on its support plane and in gray value.</a:t>
            </a:r>
          </a:p>
        </p:txBody>
      </p:sp>
      <p:sp>
        <p:nvSpPr>
          <p:cNvPr id="16392" name="Text Box 32"/>
          <p:cNvSpPr txBox="1">
            <a:spLocks noChangeArrowheads="1"/>
          </p:cNvSpPr>
          <p:nvPr/>
        </p:nvSpPr>
        <p:spPr bwMode="auto">
          <a:xfrm>
            <a:off x="1295400" y="5334000"/>
            <a:ext cx="6629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If 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Z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 = [ 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p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Z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p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) ] is a structuring element and if 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q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 = [ 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q</a:t>
            </a:r>
            <a:r>
              <a:rPr lang="en-US" altLang="en-US" sz="1800" baseline="-25000">
                <a:solidFill>
                  <a:schemeClr val="tx1"/>
                </a:solidFill>
                <a:sym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, q</a:t>
            </a:r>
            <a:r>
              <a:rPr lang="en-US" altLang="en-US" sz="1800" baseline="-25000">
                <a:solidFill>
                  <a:schemeClr val="tx1"/>
                </a:solidFill>
                <a:sym typeface="Symbol" panose="05050102010706020507" pitchFamily="18" charset="2"/>
              </a:rPr>
              <a:t>g 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] is a pixel [location, value] then 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Z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+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q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 = [ 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p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+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q</a:t>
            </a:r>
            <a:r>
              <a:rPr lang="en-US" altLang="en-US" sz="1800" baseline="-25000">
                <a:solidFill>
                  <a:schemeClr val="tx1"/>
                </a:solidFill>
                <a:sym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Z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p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)+q</a:t>
            </a:r>
            <a:r>
              <a:rPr lang="en-US" altLang="en-US" sz="1800" baseline="-25000">
                <a:solidFill>
                  <a:schemeClr val="tx1"/>
                </a:solidFill>
                <a:sym typeface="Symbol" panose="05050102010706020507" pitchFamily="18" charset="2"/>
              </a:rPr>
              <a:t>g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 ] for all 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p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  supp{</a:t>
            </a:r>
            <a:r>
              <a:rPr lang="en-US" altLang="en-US" sz="1800" b="1">
                <a:solidFill>
                  <a:schemeClr val="tx1"/>
                </a:solidFill>
                <a:sym typeface="Symbol" panose="05050102010706020507" pitchFamily="18" charset="2"/>
              </a:rPr>
              <a:t>Z</a:t>
            </a:r>
            <a:r>
              <a:rPr lang="en-US" altLang="en-US" sz="1800">
                <a:solidFill>
                  <a:schemeClr val="tx1"/>
                </a:solidFill>
                <a:sym typeface="Symbol" panose="05050102010706020507" pitchFamily="18" charset="2"/>
              </a:rPr>
              <a:t>}.</a:t>
            </a:r>
          </a:p>
        </p:txBody>
      </p:sp>
      <p:sp>
        <p:nvSpPr>
          <p:cNvPr id="16393" name="Rectangle 35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7772400" cy="641350"/>
          </a:xfrm>
          <a:noFill/>
        </p:spPr>
        <p:txBody>
          <a:bodyPr>
            <a:spAutoFit/>
          </a:bodyPr>
          <a:lstStyle/>
          <a:p>
            <a:pPr algn="l"/>
            <a:r>
              <a:rPr lang="en-US" altLang="en-US" sz="3600" smtClean="0"/>
              <a:t>Grayscale Structuring Elements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6781800" cy="641350"/>
          </a:xfrm>
        </p:spPr>
        <p:txBody>
          <a:bodyPr>
            <a:spAutoFit/>
          </a:bodyPr>
          <a:lstStyle/>
          <a:p>
            <a:pPr algn="l"/>
            <a:r>
              <a:rPr lang="en-US" altLang="en-US" sz="3600" smtClean="0"/>
              <a:t>Reflected Structuring Elements</a:t>
            </a:r>
          </a:p>
        </p:txBody>
      </p:sp>
      <p:sp>
        <p:nvSpPr>
          <p:cNvPr id="17411" name="Line 12"/>
          <p:cNvSpPr>
            <a:spLocks noChangeShapeType="1"/>
          </p:cNvSpPr>
          <p:nvPr/>
        </p:nvSpPr>
        <p:spPr bwMode="auto">
          <a:xfrm>
            <a:off x="381000" y="1752600"/>
            <a:ext cx="701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7412" name="Picture 16" descr="GrayscaleSEs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36850"/>
            <a:ext cx="6516688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17"/>
          <p:cNvSpPr txBox="1">
            <a:spLocks noChangeArrowheads="1"/>
          </p:cNvSpPr>
          <p:nvPr/>
        </p:nvSpPr>
        <p:spPr bwMode="auto">
          <a:xfrm>
            <a:off x="6629400" y="1981200"/>
            <a:ext cx="2074863" cy="10064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latin typeface="Comic Sans MS" panose="030F0702030302020204" pitchFamily="66" charset="0"/>
              </a:rPr>
              <a:t>Note that the SE, </a:t>
            </a:r>
            <a:r>
              <a:rPr lang="en-US" altLang="en-US" sz="2000" b="1" dirty="0"/>
              <a:t>Z</a:t>
            </a:r>
            <a:r>
              <a:rPr lang="en-US" altLang="en-US" sz="2000" dirty="0">
                <a:latin typeface="Comic Sans MS" panose="030F0702030302020204" pitchFamily="66" charset="0"/>
              </a:rPr>
              <a:t>, is to the bright regions…</a:t>
            </a:r>
          </a:p>
        </p:txBody>
      </p:sp>
      <p:sp>
        <p:nvSpPr>
          <p:cNvPr id="17414" name="Text Box 18"/>
          <p:cNvSpPr txBox="1">
            <a:spLocks noChangeArrowheads="1"/>
          </p:cNvSpPr>
          <p:nvPr/>
        </p:nvSpPr>
        <p:spPr bwMode="auto">
          <a:xfrm>
            <a:off x="6324600" y="5029200"/>
            <a:ext cx="2405063" cy="10064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Comic Sans MS" panose="030F0702030302020204" pitchFamily="66" charset="0"/>
              </a:rPr>
              <a:t>… as the reflected SE, </a:t>
            </a:r>
            <a:r>
              <a:rPr lang="en-US" altLang="en-US" sz="2000" b="1">
                <a:cs typeface="Times New Roman" panose="02020603050405020304" pitchFamily="18" charset="0"/>
              </a:rPr>
              <a:t>Ž</a:t>
            </a:r>
            <a:r>
              <a:rPr lang="en-US" altLang="en-US" sz="2000">
                <a:latin typeface="Comic Sans MS" panose="030F0702030302020204" pitchFamily="66" charset="0"/>
              </a:rPr>
              <a:t>, is to the dark regions.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7772400" cy="723900"/>
          </a:xfrm>
        </p:spPr>
        <p:txBody>
          <a:bodyPr/>
          <a:lstStyle/>
          <a:p>
            <a:r>
              <a:rPr lang="en-US" altLang="en-US" sz="3200" smtClean="0"/>
              <a:t>Grayscale Morphology: Basic Operations</a:t>
            </a:r>
          </a:p>
        </p:txBody>
      </p:sp>
      <p:pic>
        <p:nvPicPr>
          <p:cNvPr id="18435" name="Picture 6" descr="examples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2047875"/>
            <a:ext cx="7669212" cy="3438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187575" y="1139825"/>
            <a:ext cx="4789488" cy="579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smtClean="0"/>
              <a:t>Dilation: General Definition</a:t>
            </a:r>
          </a:p>
        </p:txBody>
      </p:sp>
      <p:graphicFrame>
        <p:nvGraphicFramePr>
          <p:cNvPr id="60423" name="Object 1"/>
          <p:cNvGraphicFramePr>
            <a:graphicFrameLocks noChangeAspect="1"/>
          </p:cNvGraphicFramePr>
          <p:nvPr/>
        </p:nvGraphicFramePr>
        <p:xfrm>
          <a:off x="4318000" y="32131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0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0" y="32131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4" name="Object 8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1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672453"/>
              </p:ext>
            </p:extLst>
          </p:nvPr>
        </p:nvGraphicFramePr>
        <p:xfrm>
          <a:off x="893763" y="2373313"/>
          <a:ext cx="73564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2" name="Equation" r:id="rId7" imgW="4203360" imgH="342720" progId="Equation.DSMT4">
                  <p:embed/>
                </p:oleObj>
              </mc:Choice>
              <mc:Fallback>
                <p:oleObj name="Equation" r:id="rId7" imgW="4203360" imgH="34272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2373313"/>
                        <a:ext cx="73564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6" name="Text Box 10"/>
          <p:cNvSpPr txBox="1">
            <a:spLocks noChangeArrowheads="1"/>
          </p:cNvSpPr>
          <p:nvPr/>
        </p:nvSpPr>
        <p:spPr bwMode="auto">
          <a:xfrm>
            <a:off x="304800" y="1905000"/>
            <a:ext cx="85201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The </a:t>
            </a:r>
            <a:r>
              <a:rPr lang="en-US" altLang="en-US" sz="2000" i="1"/>
              <a:t>dilation</a:t>
            </a:r>
            <a:r>
              <a:rPr lang="en-US" altLang="en-US" sz="2000"/>
              <a:t> of image </a:t>
            </a:r>
            <a:r>
              <a:rPr lang="en-US" altLang="en-US" sz="2000" b="1"/>
              <a:t>I</a:t>
            </a:r>
            <a:r>
              <a:rPr lang="en-US" altLang="en-US" sz="2000"/>
              <a:t> by structuring element </a:t>
            </a:r>
            <a:r>
              <a:rPr lang="en-US" altLang="en-US" sz="2000" b="1"/>
              <a:t>Z</a:t>
            </a:r>
            <a:r>
              <a:rPr lang="en-US" altLang="en-US" sz="2000"/>
              <a:t> at coordinate </a:t>
            </a:r>
            <a:r>
              <a:rPr lang="en-US" altLang="en-US" sz="2000" b="1"/>
              <a:t>p</a:t>
            </a:r>
            <a:r>
              <a:rPr lang="en-US" altLang="en-US" sz="2000">
                <a:sym typeface="Euclid Symbol" panose="05050102010706020507" pitchFamily="18" charset="2"/>
              </a:rPr>
              <a:t></a:t>
            </a:r>
            <a:r>
              <a:rPr lang="en-US" altLang="en-US" sz="2000">
                <a:sym typeface="Euclid Math Two" panose="02050601010101010101" pitchFamily="18" charset="2"/>
              </a:rPr>
              <a:t></a:t>
            </a:r>
            <a:r>
              <a:rPr lang="en-US" altLang="en-US" sz="2000" baseline="30000">
                <a:sym typeface="Euclid Math Two" panose="02050601010101010101" pitchFamily="18" charset="2"/>
              </a:rPr>
              <a:t>n</a:t>
            </a:r>
            <a:r>
              <a:rPr lang="en-US" altLang="en-US" sz="2000"/>
              <a:t> is defined by</a:t>
            </a:r>
          </a:p>
        </p:txBody>
      </p:sp>
      <p:grpSp>
        <p:nvGrpSpPr>
          <p:cNvPr id="60429" name="Group 13"/>
          <p:cNvGrpSpPr>
            <a:grpSpLocks/>
          </p:cNvGrpSpPr>
          <p:nvPr/>
        </p:nvGrpSpPr>
        <p:grpSpPr bwMode="auto">
          <a:xfrm>
            <a:off x="304800" y="2971800"/>
            <a:ext cx="7645400" cy="3170238"/>
            <a:chOff x="240" y="1920"/>
            <a:chExt cx="4816" cy="1997"/>
          </a:xfrm>
        </p:grpSpPr>
        <p:sp>
          <p:nvSpPr>
            <p:cNvPr id="60427" name="Text Box 11"/>
            <p:cNvSpPr txBox="1">
              <a:spLocks noChangeArrowheads="1"/>
            </p:cNvSpPr>
            <p:nvPr/>
          </p:nvSpPr>
          <p:spPr bwMode="auto">
            <a:xfrm>
              <a:off x="240" y="1920"/>
              <a:ext cx="4583" cy="1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914400" indent="-4572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371600" indent="-4572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828800" indent="-4572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286000" indent="-4572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743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3200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657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41148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60000"/>
                </a:spcAft>
              </a:pPr>
              <a:r>
                <a:rPr lang="en-US" altLang="en-US" sz="2000" dirty="0"/>
                <a:t>This can be computed as follows:</a:t>
              </a:r>
            </a:p>
            <a:p>
              <a:pPr>
                <a:spcAft>
                  <a:spcPts val="600"/>
                </a:spcAft>
                <a:buFontTx/>
                <a:buAutoNum type="arabicPeriod"/>
              </a:pPr>
              <a:r>
                <a:rPr lang="en-US" altLang="en-US" sz="2000" dirty="0"/>
                <a:t>Translate </a:t>
              </a:r>
              <a:r>
                <a:rPr lang="en-US" altLang="en-US" sz="2000" b="1" dirty="0">
                  <a:cs typeface="Times New Roman" panose="02020603050405020304" pitchFamily="18" charset="0"/>
                </a:rPr>
                <a:t>Ž</a:t>
              </a:r>
              <a:r>
                <a:rPr lang="en-US" altLang="en-US" sz="2000" dirty="0"/>
                <a:t> to </a:t>
              </a:r>
              <a:r>
                <a:rPr lang="en-US" altLang="en-US" sz="2000" b="1" dirty="0"/>
                <a:t>p</a:t>
              </a:r>
              <a:r>
                <a:rPr lang="en-US" altLang="en-US" sz="2000" dirty="0"/>
                <a:t>.</a:t>
              </a:r>
            </a:p>
            <a:p>
              <a:pPr>
                <a:spcAft>
                  <a:spcPts val="600"/>
                </a:spcAft>
                <a:buFontTx/>
                <a:buAutoNum type="arabicPeriod"/>
              </a:pPr>
              <a:r>
                <a:rPr lang="en-US" altLang="en-US" sz="2000" dirty="0"/>
                <a:t>Trace out the </a:t>
              </a:r>
              <a:r>
                <a:rPr lang="en-US" altLang="en-US" sz="2000" b="1" dirty="0"/>
                <a:t>Ž</a:t>
              </a:r>
              <a:r>
                <a:rPr lang="en-US" altLang="en-US" sz="2000" dirty="0"/>
                <a:t> –neighborhood of </a:t>
              </a:r>
              <a:r>
                <a:rPr lang="en-US" altLang="en-US" sz="2000" b="1" dirty="0"/>
                <a:t>I</a:t>
              </a:r>
              <a:r>
                <a:rPr lang="en-US" altLang="en-US" sz="2000" dirty="0"/>
                <a:t> at </a:t>
              </a:r>
              <a:r>
                <a:rPr lang="en-US" altLang="en-US" sz="2000" b="1" dirty="0"/>
                <a:t>p</a:t>
              </a:r>
              <a:r>
                <a:rPr lang="en-US" altLang="en-US" sz="2000" dirty="0"/>
                <a:t>.</a:t>
              </a:r>
            </a:p>
            <a:p>
              <a:pPr>
                <a:spcAft>
                  <a:spcPts val="600"/>
                </a:spcAft>
                <a:buFontTx/>
                <a:buAutoNum type="arabicPeriod"/>
              </a:pPr>
              <a:r>
                <a:rPr lang="en-US" altLang="en-US" sz="2000" dirty="0"/>
                <a:t>Let </a:t>
              </a:r>
              <a:r>
                <a:rPr lang="en-US" altLang="en-US" sz="2000" b="1" dirty="0"/>
                <a:t>p</a:t>
              </a:r>
              <a:r>
                <a:rPr lang="en-US" altLang="en-US" sz="2000" dirty="0"/>
                <a:t> be the origin of </a:t>
              </a:r>
              <a:r>
                <a:rPr lang="en-US" altLang="en-US" sz="2000" b="1" dirty="0"/>
                <a:t>I</a:t>
              </a:r>
              <a:r>
                <a:rPr lang="en-US" altLang="en-US" sz="2000" dirty="0"/>
                <a:t> temporarily during the operation</a:t>
              </a:r>
            </a:p>
            <a:p>
              <a:pPr>
                <a:spcAft>
                  <a:spcPts val="600"/>
                </a:spcAft>
                <a:buFontTx/>
                <a:buAutoNum type="arabicPeriod"/>
              </a:pPr>
              <a:r>
                <a:rPr lang="en-US" altLang="en-US" sz="2000" dirty="0"/>
                <a:t>Compute the set of numbers</a:t>
              </a:r>
            </a:p>
            <a:p>
              <a:pPr>
                <a:spcAft>
                  <a:spcPts val="600"/>
                </a:spcAft>
                <a:buFontTx/>
                <a:buAutoNum type="arabicPeriod"/>
              </a:pPr>
              <a:endParaRPr lang="en-US" altLang="en-US" sz="2000" dirty="0"/>
            </a:p>
            <a:p>
              <a:pPr>
                <a:spcAft>
                  <a:spcPts val="600"/>
                </a:spcAft>
                <a:buFontTx/>
                <a:buAutoNum type="arabicPeriod"/>
              </a:pPr>
              <a:endParaRPr lang="en-US" altLang="en-US" sz="2000" dirty="0"/>
            </a:p>
            <a:p>
              <a:pPr>
                <a:spcAft>
                  <a:spcPts val="600"/>
                </a:spcAft>
                <a:buFontTx/>
                <a:buAutoNum type="arabicPeriod"/>
              </a:pPr>
              <a:r>
                <a:rPr lang="en-US" altLang="en-US" sz="2000" dirty="0"/>
                <a:t>The output value, [</a:t>
              </a:r>
              <a:r>
                <a:rPr lang="en-US" altLang="en-US" sz="2000" b="1" dirty="0"/>
                <a:t>I</a:t>
              </a:r>
              <a:r>
                <a:rPr lang="en-US" altLang="en-US" sz="2000" dirty="0"/>
                <a:t> </a:t>
              </a:r>
              <a:r>
                <a:rPr lang="en-US" altLang="en-US" sz="2000" dirty="0">
                  <a:sym typeface="Euclid Symbol" panose="05050102010706020507" pitchFamily="18" charset="2"/>
                </a:rPr>
                <a:t></a:t>
              </a:r>
              <a:r>
                <a:rPr lang="en-US" altLang="en-US" sz="2000" dirty="0"/>
                <a:t> </a:t>
              </a:r>
              <a:r>
                <a:rPr lang="en-US" altLang="en-US" sz="2000" b="1" dirty="0"/>
                <a:t>Z</a:t>
              </a:r>
              <a:r>
                <a:rPr lang="en-US" altLang="en-US" sz="2000" dirty="0"/>
                <a:t>](</a:t>
              </a:r>
              <a:r>
                <a:rPr lang="en-US" altLang="en-US" sz="2000" b="1" dirty="0"/>
                <a:t>p</a:t>
              </a:r>
              <a:r>
                <a:rPr lang="en-US" altLang="en-US" sz="2000" dirty="0"/>
                <a:t>), is the maximum value in the set, </a:t>
              </a:r>
              <a:r>
                <a:rPr lang="en-US" altLang="en-US" sz="2000" dirty="0">
                  <a:latin typeface="French Script MT" panose="03020402040607040605" pitchFamily="66" charset="0"/>
                </a:rPr>
                <a:t>D</a:t>
              </a:r>
              <a:r>
                <a:rPr lang="en-US" altLang="en-US" sz="2000" dirty="0"/>
                <a:t>.</a:t>
              </a:r>
            </a:p>
          </p:txBody>
        </p:sp>
        <p:graphicFrame>
          <p:nvGraphicFramePr>
            <p:cNvPr id="6042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240865"/>
                </p:ext>
              </p:extLst>
            </p:nvPr>
          </p:nvGraphicFramePr>
          <p:xfrm>
            <a:off x="772" y="3233"/>
            <a:ext cx="4284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53" name="Equation" r:id="rId9" imgW="3886200" imgH="330120" progId="Equation.DSMT4">
                    <p:embed/>
                  </p:oleObj>
                </mc:Choice>
                <mc:Fallback>
                  <p:oleObj name="Equation" r:id="rId9" imgW="3886200" imgH="33012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2" y="3233"/>
                          <a:ext cx="4284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r>
              <a:rPr lang="en-US" altLang="en-US" sz="3600" smtClean="0"/>
              <a:t>Fast Computation of Dilation</a:t>
            </a:r>
          </a:p>
        </p:txBody>
      </p:sp>
      <p:graphicFrame>
        <p:nvGraphicFramePr>
          <p:cNvPr id="20483" name="Object 1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995550382"/>
              </p:ext>
            </p:extLst>
          </p:nvPr>
        </p:nvGraphicFramePr>
        <p:xfrm>
          <a:off x="1022350" y="3148013"/>
          <a:ext cx="4724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Equation" r:id="rId3" imgW="2361960" imgH="304560" progId="Equation.DSMT4">
                  <p:embed/>
                </p:oleObj>
              </mc:Choice>
              <mc:Fallback>
                <p:oleObj name="Equation" r:id="rId3" imgW="2361960" imgH="30456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3148013"/>
                        <a:ext cx="4724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23900" y="2133600"/>
            <a:ext cx="7734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The fastest way to compute </a:t>
            </a:r>
            <a:r>
              <a:rPr lang="en-US" altLang="en-US" sz="2000" i="1"/>
              <a:t>grayscale</a:t>
            </a:r>
            <a:r>
              <a:rPr lang="en-US" altLang="en-US" sz="2000"/>
              <a:t> dilation is to use the translates-of-the-image definition of dilation.  That is, use </a:t>
            </a: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762000" y="4098925"/>
            <a:ext cx="76200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That is, </a:t>
            </a:r>
          </a:p>
          <a:p>
            <a:r>
              <a:rPr lang="en-US" altLang="en-US" sz="2000"/>
              <a:t>(1) Make a copy of </a:t>
            </a:r>
            <a:r>
              <a:rPr lang="en-US" altLang="en-US" sz="2000" b="1"/>
              <a:t>I</a:t>
            </a:r>
            <a:r>
              <a:rPr lang="en-US" altLang="en-US" sz="2000"/>
              <a:t> for each foreground</a:t>
            </a:r>
            <a:r>
              <a:rPr lang="en-US" altLang="en-US" sz="2000" i="1"/>
              <a:t> </a:t>
            </a:r>
            <a:r>
              <a:rPr lang="en-US" altLang="en-US" sz="2000"/>
              <a:t>element, </a:t>
            </a:r>
            <a:r>
              <a:rPr lang="en-US" altLang="en-US" sz="2000" b="1"/>
              <a:t>q</a:t>
            </a:r>
            <a:r>
              <a:rPr lang="en-US" altLang="en-US" sz="2000"/>
              <a:t>, in </a:t>
            </a:r>
            <a:r>
              <a:rPr lang="en-US" altLang="en-US" sz="2000" b="1">
                <a:cs typeface="Times New Roman" panose="02020603050405020304" pitchFamily="18" charset="0"/>
              </a:rPr>
              <a:t>Z</a:t>
            </a:r>
            <a:r>
              <a:rPr lang="en-US" altLang="en-US" sz="2000" i="1">
                <a:cs typeface="Times New Roman" panose="02020603050405020304" pitchFamily="18" charset="0"/>
              </a:rPr>
              <a:t>.  </a:t>
            </a:r>
            <a:r>
              <a:rPr lang="en-US" altLang="en-US" sz="2000">
                <a:cs typeface="Times New Roman" panose="02020603050405020304" pitchFamily="18" charset="0"/>
              </a:rPr>
              <a:t>                 (2) Translate the </a:t>
            </a:r>
            <a:r>
              <a:rPr lang="en-US" altLang="en-US" sz="2000" b="1">
                <a:cs typeface="Times New Roman" panose="02020603050405020304" pitchFamily="18" charset="0"/>
              </a:rPr>
              <a:t>q</a:t>
            </a:r>
            <a:r>
              <a:rPr lang="en-US" altLang="en-US" sz="2000">
                <a:cs typeface="Times New Roman" panose="02020603050405020304" pitchFamily="18" charset="0"/>
              </a:rPr>
              <a:t>th copy so that its </a:t>
            </a:r>
            <a:r>
              <a:rPr lang="en-US" altLang="en-US" sz="1600">
                <a:latin typeface="Arial" panose="020B0604020202020204" pitchFamily="34" charset="0"/>
                <a:cs typeface="Times New Roman" panose="02020603050405020304" pitchFamily="18" charset="0"/>
              </a:rPr>
              <a:t>ULHC</a:t>
            </a:r>
            <a:r>
              <a:rPr lang="en-US" altLang="en-US" sz="2000">
                <a:cs typeface="Times New Roman" panose="02020603050405020304" pitchFamily="18" charset="0"/>
              </a:rPr>
              <a:t> (origin) is at position </a:t>
            </a:r>
            <a:r>
              <a:rPr lang="en-US" altLang="en-US" sz="2000" b="1">
                <a:cs typeface="Times New Roman" panose="02020603050405020304" pitchFamily="18" charset="0"/>
              </a:rPr>
              <a:t>q</a:t>
            </a:r>
            <a:r>
              <a:rPr lang="en-US" altLang="en-US" sz="2000" i="1">
                <a:cs typeface="Times New Roman" panose="02020603050405020304" pitchFamily="18" charset="0"/>
              </a:rPr>
              <a:t> </a:t>
            </a:r>
            <a:r>
              <a:rPr lang="en-US" altLang="en-US" sz="2000"/>
              <a:t>in </a:t>
            </a:r>
            <a:r>
              <a:rPr lang="en-US" altLang="en-US" sz="2000" b="1">
                <a:cs typeface="Times New Roman" panose="02020603050405020304" pitchFamily="18" charset="0"/>
              </a:rPr>
              <a:t>Z</a:t>
            </a:r>
            <a:r>
              <a:rPr lang="en-US" altLang="en-US" sz="2000">
                <a:cs typeface="Times New Roman" panose="02020603050405020304" pitchFamily="18" charset="0"/>
              </a:rPr>
              <a:t>.        (3) Add </a:t>
            </a:r>
            <a:r>
              <a:rPr lang="en-US" altLang="en-US" sz="2000" b="1">
                <a:cs typeface="Times New Roman" panose="02020603050405020304" pitchFamily="18" charset="0"/>
              </a:rPr>
              <a:t>Z</a:t>
            </a:r>
            <a:r>
              <a:rPr lang="en-US" altLang="en-US" sz="2000">
                <a:cs typeface="Times New Roman" panose="02020603050405020304" pitchFamily="18" charset="0"/>
              </a:rPr>
              <a:t>(</a:t>
            </a:r>
            <a:r>
              <a:rPr lang="en-US" altLang="en-US" sz="2000" b="1">
                <a:cs typeface="Times New Roman" panose="02020603050405020304" pitchFamily="18" charset="0"/>
              </a:rPr>
              <a:t>q</a:t>
            </a:r>
            <a:r>
              <a:rPr lang="en-US" altLang="en-US" sz="2000">
                <a:cs typeface="Times New Roman" panose="02020603050405020304" pitchFamily="18" charset="0"/>
              </a:rPr>
              <a:t>) to every pixel in the </a:t>
            </a:r>
            <a:r>
              <a:rPr lang="en-US" altLang="en-US" sz="2000" b="1">
                <a:cs typeface="Times New Roman" panose="02020603050405020304" pitchFamily="18" charset="0"/>
              </a:rPr>
              <a:t>q</a:t>
            </a:r>
            <a:r>
              <a:rPr lang="en-US" altLang="en-US" sz="2000">
                <a:cs typeface="Times New Roman" panose="02020603050405020304" pitchFamily="18" charset="0"/>
              </a:rPr>
              <a:t>th copy.  </a:t>
            </a:r>
          </a:p>
          <a:p>
            <a:r>
              <a:rPr lang="en-US" altLang="en-US" sz="2000">
                <a:cs typeface="Times New Roman" panose="02020603050405020304" pitchFamily="18" charset="0"/>
              </a:rPr>
              <a:t>(4) Take the pixelwise maximum of the resultant stack of images.  </a:t>
            </a:r>
          </a:p>
          <a:p>
            <a:r>
              <a:rPr lang="en-US" altLang="en-US" sz="2000">
                <a:cs typeface="Times New Roman" panose="02020603050405020304" pitchFamily="18" charset="0"/>
              </a:rPr>
              <a:t>(5) Copy out the result starting at the SE origin in the maximum image.</a:t>
            </a:r>
          </a:p>
        </p:txBody>
      </p:sp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6553200" y="2822575"/>
            <a:ext cx="1981200" cy="13684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Comic Sans MS" panose="030F0702030302020204" pitchFamily="66" charset="0"/>
              </a:rPr>
              <a:t>Note that if </a:t>
            </a:r>
            <a:r>
              <a:rPr lang="en-US" altLang="en-US" sz="1400" b="1">
                <a:latin typeface="Comic Sans MS" panose="030F0702030302020204" pitchFamily="66" charset="0"/>
              </a:rPr>
              <a:t>Z</a:t>
            </a:r>
            <a:r>
              <a:rPr lang="en-US" altLang="en-US" sz="1400">
                <a:latin typeface="Comic Sans MS" panose="030F0702030302020204" pitchFamily="66" charset="0"/>
              </a:rPr>
              <a:t> is flat -- all its foreground elements are 0 -- then </a:t>
            </a:r>
            <a:r>
              <a:rPr lang="en-US" altLang="en-US" sz="1400">
                <a:latin typeface="Comic Sans MS" panose="030F0702030302020204" pitchFamily="66" charset="0"/>
                <a:cs typeface="Times New Roman" panose="02020603050405020304" pitchFamily="18" charset="0"/>
              </a:rPr>
              <a:t>step (3) is unnecessary.  Then it is a </a:t>
            </a:r>
            <a:r>
              <a:rPr lang="en-US" altLang="en-US" sz="1400" i="1">
                <a:latin typeface="Comic Sans MS" panose="030F0702030302020204" pitchFamily="66" charset="0"/>
                <a:cs typeface="Times New Roman" panose="02020603050405020304" pitchFamily="18" charset="0"/>
              </a:rPr>
              <a:t>maximum</a:t>
            </a:r>
            <a:r>
              <a:rPr lang="en-US" altLang="en-US" sz="1400">
                <a:latin typeface="Comic Sans MS" panose="030F0702030302020204" pitchFamily="66" charset="0"/>
                <a:cs typeface="Times New Roman" panose="02020603050405020304" pitchFamily="18" charset="0"/>
              </a:rPr>
              <a:t> filter.</a:t>
            </a:r>
            <a:endParaRPr lang="en-US" altLang="en-US" sz="1400"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6" descr="gscones-dilated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5" descr="gscones-dilat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Morphology: Dilation</a:t>
            </a:r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1839913" y="5162550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dilation</a:t>
            </a:r>
          </a:p>
        </p:txBody>
      </p:sp>
      <p:sp>
        <p:nvSpPr>
          <p:cNvPr id="21510" name="Text Box 9"/>
          <p:cNvSpPr txBox="1">
            <a:spLocks noChangeArrowheads="1"/>
          </p:cNvSpPr>
          <p:nvPr/>
        </p:nvSpPr>
        <p:spPr bwMode="auto">
          <a:xfrm>
            <a:off x="5092700" y="5164138"/>
            <a:ext cx="290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dilation over original</a:t>
            </a:r>
          </a:p>
        </p:txBody>
      </p:sp>
      <p:sp>
        <p:nvSpPr>
          <p:cNvPr id="21513" name="Slide Number Placeholder 3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468746B-E1A0-4C27-924B-6FBAF2ED87D1}" type="slidenum">
              <a:rPr lang="en-US" altLang="en-US" sz="1400">
                <a:solidFill>
                  <a:schemeClr val="tx1"/>
                </a:solidFill>
              </a:rPr>
              <a:pPr algn="r"/>
              <a:t>19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21515" name="Text Box 17"/>
          <p:cNvSpPr txBox="1">
            <a:spLocks noChangeArrowheads="1"/>
          </p:cNvSpPr>
          <p:nvPr/>
        </p:nvSpPr>
        <p:spPr bwMode="auto">
          <a:xfrm>
            <a:off x="381000" y="5891213"/>
            <a:ext cx="2074863" cy="7302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 dirty="0">
                <a:latin typeface="Comic Sans MS" panose="030F0702030302020204" pitchFamily="66" charset="0"/>
              </a:rPr>
              <a:t>SE, </a:t>
            </a:r>
            <a:r>
              <a:rPr lang="en-US" altLang="en-US" sz="1400" b="1" dirty="0">
                <a:latin typeface="Comic Sans MS" panose="030F0702030302020204" pitchFamily="66" charset="0"/>
              </a:rPr>
              <a:t>Z</a:t>
            </a:r>
            <a:r>
              <a:rPr lang="en-US" altLang="en-US" sz="1400" dirty="0">
                <a:latin typeface="Comic Sans MS" panose="030F0702030302020204" pitchFamily="66" charset="0"/>
              </a:rPr>
              <a:t>, is a flat disk the size of the tops of the truncated cones.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3"/>
          <p:cNvGrpSpPr>
            <a:grpSpLocks noChangeAspect="1"/>
          </p:cNvGrpSpPr>
          <p:nvPr/>
        </p:nvGrpSpPr>
        <p:grpSpPr bwMode="auto">
          <a:xfrm>
            <a:off x="1676400" y="4343400"/>
            <a:ext cx="5951538" cy="1828800"/>
            <a:chOff x="288" y="960"/>
            <a:chExt cx="5184" cy="1593"/>
          </a:xfrm>
        </p:grpSpPr>
        <p:pic>
          <p:nvPicPr>
            <p:cNvPr id="4110" name="Picture 10" descr="Binary Inclusion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584" cy="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1" name="Picture 11" descr="Binary Inclusion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960"/>
              <a:ext cx="1584" cy="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2" name="Picture 12" descr="Binary Inclusion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" y="960"/>
              <a:ext cx="1584" cy="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7772400" cy="723900"/>
          </a:xfrm>
        </p:spPr>
        <p:txBody>
          <a:bodyPr/>
          <a:lstStyle/>
          <a:p>
            <a:pPr algn="l"/>
            <a:r>
              <a:rPr lang="en-US" altLang="en-US" smtClean="0"/>
              <a:t>Grayscale Morphology</a:t>
            </a:r>
          </a:p>
        </p:txBody>
      </p:sp>
      <p:graphicFrame>
        <p:nvGraphicFramePr>
          <p:cNvPr id="4100" name="Object 5"/>
          <p:cNvGraphicFramePr>
            <a:graphicFrameLocks noChangeAspect="1"/>
          </p:cNvGraphicFramePr>
          <p:nvPr/>
        </p:nvGraphicFramePr>
        <p:xfrm>
          <a:off x="3429000" y="2628900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7" imgW="428207" imgH="666100" progId="Equation.DSMT4">
                  <p:embed/>
                </p:oleObj>
              </mc:Choice>
              <mc:Fallback>
                <p:oleObj name="Equation" r:id="rId7" imgW="428207" imgH="666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628900"/>
                        <a:ext cx="914400" cy="17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381000" y="1752600"/>
            <a:ext cx="80930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Grayscale morphology is a multidimensional generalization of  the binary operations.  Binary morphology is defined in terms of set-inclusion of pixel sets.  So is the grayscale case, but the pixel sets are of higher dimension.  In particular, standard </a:t>
            </a:r>
            <a:r>
              <a:rPr lang="en-US" altLang="en-US" i="1"/>
              <a:t>R</a:t>
            </a:r>
            <a:r>
              <a:rPr lang="en-US" altLang="en-US">
                <a:sym typeface="Symbol" panose="05050102010706020507" pitchFamily="18" charset="2"/>
              </a:rPr>
              <a:t></a:t>
            </a:r>
            <a:r>
              <a:rPr lang="en-US" altLang="en-US" i="1"/>
              <a:t>C,</a:t>
            </a:r>
            <a:r>
              <a:rPr lang="en-US" altLang="en-US"/>
              <a:t> 1-band intensity images and the associated structuring elements are defined as 3-D solids wherein the 3</a:t>
            </a:r>
            <a:r>
              <a:rPr lang="en-US" altLang="en-US" baseline="30000"/>
              <a:t>rd</a:t>
            </a:r>
            <a:r>
              <a:rPr lang="en-US" altLang="en-US"/>
              <a:t> axis is intensity and set-inclusion is volumetric.</a:t>
            </a:r>
          </a:p>
        </p:txBody>
      </p:sp>
      <p:sp>
        <p:nvSpPr>
          <p:cNvPr id="4102" name="Text Box 14"/>
          <p:cNvSpPr txBox="1">
            <a:spLocks noChangeArrowheads="1"/>
          </p:cNvSpPr>
          <p:nvPr/>
        </p:nvSpPr>
        <p:spPr bwMode="auto">
          <a:xfrm>
            <a:off x="457200" y="4603750"/>
            <a:ext cx="1219200" cy="7302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 dirty="0">
                <a:latin typeface="Comic Sans MS" panose="030F0702030302020204" pitchFamily="66" charset="0"/>
              </a:rPr>
              <a:t>set inclusion</a:t>
            </a:r>
          </a:p>
          <a:p>
            <a:r>
              <a:rPr lang="en-US" altLang="en-US" sz="1400" dirty="0">
                <a:latin typeface="Comic Sans MS" panose="030F0702030302020204" pitchFamily="66" charset="0"/>
              </a:rPr>
              <a:t>(explained on p. 11 )  </a:t>
            </a:r>
          </a:p>
        </p:txBody>
      </p:sp>
      <p:sp>
        <p:nvSpPr>
          <p:cNvPr id="4103" name="Text Box 15"/>
          <p:cNvSpPr txBox="1">
            <a:spLocks noChangeArrowheads="1"/>
          </p:cNvSpPr>
          <p:nvPr/>
        </p:nvSpPr>
        <p:spPr bwMode="auto">
          <a:xfrm>
            <a:off x="7620000" y="4603750"/>
            <a:ext cx="1082675" cy="7302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>
                <a:latin typeface="Comic Sans MS" panose="030F0702030302020204" pitchFamily="66" charset="0"/>
              </a:rPr>
              <a:t>(a) binary,</a:t>
            </a:r>
          </a:p>
          <a:p>
            <a:r>
              <a:rPr lang="en-US" altLang="en-US" sz="1400">
                <a:latin typeface="Comic Sans MS" panose="030F0702030302020204" pitchFamily="66" charset="0"/>
              </a:rPr>
              <a:t>(b) &amp; (c) grayscale </a:t>
            </a:r>
          </a:p>
        </p:txBody>
      </p:sp>
      <p:sp>
        <p:nvSpPr>
          <p:cNvPr id="4104" name="Text Box 16"/>
          <p:cNvSpPr txBox="1">
            <a:spLocks noChangeArrowheads="1"/>
          </p:cNvSpPr>
          <p:nvPr/>
        </p:nvSpPr>
        <p:spPr bwMode="auto">
          <a:xfrm>
            <a:off x="1563688" y="5627688"/>
            <a:ext cx="411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(a)</a:t>
            </a:r>
          </a:p>
        </p:txBody>
      </p:sp>
      <p:sp>
        <p:nvSpPr>
          <p:cNvPr id="4105" name="Text Box 17"/>
          <p:cNvSpPr txBox="1">
            <a:spLocks noChangeArrowheads="1"/>
          </p:cNvSpPr>
          <p:nvPr/>
        </p:nvSpPr>
        <p:spPr bwMode="auto">
          <a:xfrm>
            <a:off x="3609975" y="5627688"/>
            <a:ext cx="422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(b)</a:t>
            </a:r>
          </a:p>
        </p:txBody>
      </p:sp>
      <p:sp>
        <p:nvSpPr>
          <p:cNvPr id="4106" name="Text Box 18"/>
          <p:cNvSpPr txBox="1">
            <a:spLocks noChangeArrowheads="1"/>
          </p:cNvSpPr>
          <p:nvPr/>
        </p:nvSpPr>
        <p:spPr bwMode="auto">
          <a:xfrm>
            <a:off x="5684838" y="5627688"/>
            <a:ext cx="411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(c)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wggray_di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4" descr="wgg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7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z="3600" smtClean="0"/>
              <a:t>Grayscale Morphology: Dilation</a:t>
            </a:r>
          </a:p>
        </p:txBody>
      </p:sp>
      <p:sp>
        <p:nvSpPr>
          <p:cNvPr id="22537" name="Text Box 17"/>
          <p:cNvSpPr txBox="1">
            <a:spLocks noChangeArrowheads="1"/>
          </p:cNvSpPr>
          <p:nvPr/>
        </p:nvSpPr>
        <p:spPr bwMode="auto">
          <a:xfrm>
            <a:off x="64008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>
                <a:latin typeface="Comic Sans MS" panose="030F0702030302020204" pitchFamily="66" charset="0"/>
              </a:rPr>
              <a:t>SE, </a:t>
            </a:r>
            <a:r>
              <a:rPr lang="en-US" altLang="en-US" sz="1400" b="1">
                <a:latin typeface="Comic Sans MS" panose="030F0702030302020204" pitchFamily="66" charset="0"/>
              </a:rPr>
              <a:t>Z</a:t>
            </a:r>
            <a:r>
              <a:rPr lang="en-US" altLang="en-US" sz="1400">
                <a:latin typeface="Comic Sans MS" panose="030F0702030302020204" pitchFamily="66" charset="0"/>
              </a:rPr>
              <a:t>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22500" y="1139825"/>
            <a:ext cx="4721225" cy="579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smtClean="0"/>
              <a:t>Erosion: General Definition</a:t>
            </a:r>
          </a:p>
        </p:txBody>
      </p:sp>
      <p:graphicFrame>
        <p:nvGraphicFramePr>
          <p:cNvPr id="61446" name="Object 1"/>
          <p:cNvGraphicFramePr>
            <a:graphicFrameLocks noChangeAspect="1"/>
          </p:cNvGraphicFramePr>
          <p:nvPr/>
        </p:nvGraphicFramePr>
        <p:xfrm>
          <a:off x="4318000" y="32131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5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0" y="32131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7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6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48595"/>
              </p:ext>
            </p:extLst>
          </p:nvPr>
        </p:nvGraphicFramePr>
        <p:xfrm>
          <a:off x="2427288" y="2395538"/>
          <a:ext cx="42894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7" name="Equation" r:id="rId7" imgW="2450880" imgH="317160" progId="Equation.DSMT4">
                  <p:embed/>
                </p:oleObj>
              </mc:Choice>
              <mc:Fallback>
                <p:oleObj name="Equation" r:id="rId7" imgW="2450880" imgH="31716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288" y="2395538"/>
                        <a:ext cx="428942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304800" y="1905000"/>
            <a:ext cx="8493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The </a:t>
            </a:r>
            <a:r>
              <a:rPr lang="en-US" altLang="en-US" sz="2000" i="1"/>
              <a:t>erosion</a:t>
            </a:r>
            <a:r>
              <a:rPr lang="en-US" altLang="en-US" sz="2000"/>
              <a:t> of image </a:t>
            </a:r>
            <a:r>
              <a:rPr lang="en-US" altLang="en-US" sz="2000" b="1"/>
              <a:t>I</a:t>
            </a:r>
            <a:r>
              <a:rPr lang="en-US" altLang="en-US" sz="2000"/>
              <a:t> by structuring element </a:t>
            </a:r>
            <a:r>
              <a:rPr lang="en-US" altLang="en-US" sz="2000" b="1"/>
              <a:t>Z</a:t>
            </a:r>
            <a:r>
              <a:rPr lang="en-US" altLang="en-US" sz="2000"/>
              <a:t> at coordinate </a:t>
            </a:r>
            <a:r>
              <a:rPr lang="en-US" altLang="en-US" sz="2000" b="1"/>
              <a:t>p</a:t>
            </a:r>
            <a:r>
              <a:rPr lang="en-US" altLang="en-US" sz="2000">
                <a:sym typeface="Euclid Symbol" panose="05050102010706020507" pitchFamily="18" charset="2"/>
              </a:rPr>
              <a:t></a:t>
            </a:r>
            <a:r>
              <a:rPr lang="en-US" altLang="en-US" sz="2000">
                <a:sym typeface="Euclid Math Two" panose="02050601010101010101" pitchFamily="18" charset="2"/>
              </a:rPr>
              <a:t></a:t>
            </a:r>
            <a:r>
              <a:rPr lang="en-US" altLang="en-US" sz="2000" baseline="30000">
                <a:sym typeface="Euclid Math Two" panose="02050601010101010101" pitchFamily="18" charset="2"/>
              </a:rPr>
              <a:t>n</a:t>
            </a:r>
            <a:r>
              <a:rPr lang="en-US" altLang="en-US" sz="2000"/>
              <a:t> is defined by</a:t>
            </a:r>
          </a:p>
        </p:txBody>
      </p:sp>
      <p:grpSp>
        <p:nvGrpSpPr>
          <p:cNvPr id="61450" name="Group 10"/>
          <p:cNvGrpSpPr>
            <a:grpSpLocks/>
          </p:cNvGrpSpPr>
          <p:nvPr/>
        </p:nvGrpSpPr>
        <p:grpSpPr bwMode="auto">
          <a:xfrm>
            <a:off x="304800" y="2971800"/>
            <a:ext cx="7186613" cy="3170238"/>
            <a:chOff x="240" y="1920"/>
            <a:chExt cx="4527" cy="1997"/>
          </a:xfrm>
        </p:grpSpPr>
        <p:sp>
          <p:nvSpPr>
            <p:cNvPr id="61451" name="Text Box 11"/>
            <p:cNvSpPr txBox="1">
              <a:spLocks noChangeArrowheads="1"/>
            </p:cNvSpPr>
            <p:nvPr/>
          </p:nvSpPr>
          <p:spPr bwMode="auto">
            <a:xfrm>
              <a:off x="240" y="1920"/>
              <a:ext cx="4527" cy="1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914400" indent="-4572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371600" indent="-4572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828800" indent="-4572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286000" indent="-4572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743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3200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657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4114800" indent="-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60000"/>
                </a:spcAft>
              </a:pPr>
              <a:r>
                <a:rPr lang="en-US" altLang="en-US" sz="2000" dirty="0"/>
                <a:t>This can be computed as follows:</a:t>
              </a:r>
            </a:p>
            <a:p>
              <a:pPr>
                <a:spcAft>
                  <a:spcPts val="600"/>
                </a:spcAft>
                <a:buFontTx/>
                <a:buAutoNum type="arabicPeriod"/>
              </a:pPr>
              <a:r>
                <a:rPr lang="en-US" altLang="en-US" sz="2000" dirty="0"/>
                <a:t>Translate </a:t>
              </a:r>
              <a:r>
                <a:rPr lang="en-US" altLang="en-US" sz="2000" b="1" dirty="0">
                  <a:cs typeface="Times New Roman" panose="02020603050405020304" pitchFamily="18" charset="0"/>
                </a:rPr>
                <a:t>Z</a:t>
              </a:r>
              <a:r>
                <a:rPr lang="en-US" altLang="en-US" sz="2000" dirty="0"/>
                <a:t> to </a:t>
              </a:r>
              <a:r>
                <a:rPr lang="en-US" altLang="en-US" sz="2000" b="1" dirty="0"/>
                <a:t>p</a:t>
              </a:r>
              <a:r>
                <a:rPr lang="en-US" altLang="en-US" sz="2000" dirty="0"/>
                <a:t>.</a:t>
              </a:r>
            </a:p>
            <a:p>
              <a:pPr>
                <a:spcAft>
                  <a:spcPts val="600"/>
                </a:spcAft>
                <a:buFontTx/>
                <a:buAutoNum type="arabicPeriod"/>
              </a:pPr>
              <a:r>
                <a:rPr lang="en-US" altLang="en-US" sz="2000" dirty="0"/>
                <a:t>Trace out the </a:t>
              </a:r>
              <a:r>
                <a:rPr lang="en-US" altLang="en-US" sz="2000" b="1" dirty="0"/>
                <a:t>Z</a:t>
              </a:r>
              <a:r>
                <a:rPr lang="en-US" altLang="en-US" sz="2000" dirty="0"/>
                <a:t> </a:t>
              </a:r>
              <a:r>
                <a:rPr lang="en-US" altLang="en-US" sz="2000" dirty="0" smtClean="0"/>
                <a:t>– neighborhood </a:t>
              </a:r>
              <a:r>
                <a:rPr lang="en-US" altLang="en-US" sz="2000" dirty="0"/>
                <a:t>of </a:t>
              </a:r>
              <a:r>
                <a:rPr lang="en-US" altLang="en-US" sz="2000" b="1" dirty="0"/>
                <a:t>I</a:t>
              </a:r>
              <a:r>
                <a:rPr lang="en-US" altLang="en-US" sz="2000" dirty="0"/>
                <a:t> at </a:t>
              </a:r>
              <a:r>
                <a:rPr lang="en-US" altLang="en-US" sz="2000" b="1" dirty="0"/>
                <a:t>p</a:t>
              </a:r>
              <a:r>
                <a:rPr lang="en-US" altLang="en-US" sz="2000" dirty="0"/>
                <a:t>.</a:t>
              </a:r>
            </a:p>
            <a:p>
              <a:pPr>
                <a:spcAft>
                  <a:spcPts val="600"/>
                </a:spcAft>
                <a:buFontTx/>
                <a:buAutoNum type="arabicPeriod"/>
              </a:pPr>
              <a:r>
                <a:rPr lang="en-US" altLang="en-US" sz="2000" dirty="0"/>
                <a:t>Let </a:t>
              </a:r>
              <a:r>
                <a:rPr lang="en-US" altLang="en-US" sz="2000" b="1" dirty="0"/>
                <a:t>p</a:t>
              </a:r>
              <a:r>
                <a:rPr lang="en-US" altLang="en-US" sz="2000" dirty="0"/>
                <a:t> be the origin of </a:t>
              </a:r>
              <a:r>
                <a:rPr lang="en-US" altLang="en-US" sz="2000" b="1" dirty="0"/>
                <a:t>I</a:t>
              </a:r>
              <a:r>
                <a:rPr lang="en-US" altLang="en-US" sz="2000" dirty="0"/>
                <a:t> temporarily during the operation</a:t>
              </a:r>
            </a:p>
            <a:p>
              <a:pPr>
                <a:spcAft>
                  <a:spcPts val="600"/>
                </a:spcAft>
                <a:buFontTx/>
                <a:buAutoNum type="arabicPeriod"/>
              </a:pPr>
              <a:r>
                <a:rPr lang="en-US" altLang="en-US" sz="2000" dirty="0"/>
                <a:t>Compute the set of numbers</a:t>
              </a:r>
            </a:p>
            <a:p>
              <a:pPr>
                <a:spcAft>
                  <a:spcPts val="600"/>
                </a:spcAft>
                <a:buFontTx/>
                <a:buAutoNum type="arabicPeriod"/>
              </a:pPr>
              <a:endParaRPr lang="en-US" altLang="en-US" sz="2000" dirty="0"/>
            </a:p>
            <a:p>
              <a:pPr>
                <a:spcAft>
                  <a:spcPts val="600"/>
                </a:spcAft>
                <a:buFontTx/>
                <a:buAutoNum type="arabicPeriod"/>
              </a:pPr>
              <a:endParaRPr lang="en-US" altLang="en-US" sz="2000" dirty="0"/>
            </a:p>
            <a:p>
              <a:pPr>
                <a:spcAft>
                  <a:spcPts val="600"/>
                </a:spcAft>
                <a:buFontTx/>
                <a:buAutoNum type="arabicPeriod"/>
              </a:pPr>
              <a:r>
                <a:rPr lang="en-US" altLang="en-US" sz="2000" dirty="0"/>
                <a:t>The output value, [</a:t>
              </a:r>
              <a:r>
                <a:rPr lang="en-US" altLang="en-US" sz="2000" b="1" dirty="0"/>
                <a:t>I</a:t>
              </a:r>
              <a:r>
                <a:rPr lang="en-US" altLang="en-US" sz="2000" dirty="0"/>
                <a:t> </a:t>
              </a:r>
              <a:r>
                <a:rPr lang="en-US" altLang="en-US" sz="2000" b="1" dirty="0">
                  <a:sym typeface="Euclid Math One" panose="05050601010101010101" pitchFamily="18" charset="2"/>
                </a:rPr>
                <a:t></a:t>
              </a:r>
              <a:r>
                <a:rPr lang="en-US" altLang="en-US" sz="2000" dirty="0"/>
                <a:t> </a:t>
              </a:r>
              <a:r>
                <a:rPr lang="en-US" altLang="en-US" sz="2000" b="1" dirty="0"/>
                <a:t>Z</a:t>
              </a:r>
              <a:r>
                <a:rPr lang="en-US" altLang="en-US" sz="2000" dirty="0"/>
                <a:t>](</a:t>
              </a:r>
              <a:r>
                <a:rPr lang="en-US" altLang="en-US" sz="2000" b="1" dirty="0"/>
                <a:t>p</a:t>
              </a:r>
              <a:r>
                <a:rPr lang="en-US" altLang="en-US" sz="2000" dirty="0"/>
                <a:t>), is the minimum value in the set, </a:t>
              </a:r>
              <a:r>
                <a:rPr lang="en-US" altLang="en-US" sz="2000" dirty="0">
                  <a:latin typeface="French Script MT" panose="03020402040607040605" pitchFamily="66" charset="0"/>
                </a:rPr>
                <a:t>E</a:t>
              </a:r>
              <a:r>
                <a:rPr lang="en-US" altLang="en-US" sz="2000" dirty="0"/>
                <a:t>.</a:t>
              </a:r>
            </a:p>
          </p:txBody>
        </p:sp>
        <p:graphicFrame>
          <p:nvGraphicFramePr>
            <p:cNvPr id="6145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6700514"/>
                </p:ext>
              </p:extLst>
            </p:nvPr>
          </p:nvGraphicFramePr>
          <p:xfrm>
            <a:off x="1829" y="3261"/>
            <a:ext cx="2170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8" name="Equation" r:id="rId9" imgW="1968480" imgH="279360" progId="Equation.DSMT4">
                    <p:embed/>
                  </p:oleObj>
                </mc:Choice>
                <mc:Fallback>
                  <p:oleObj name="Equation" r:id="rId9" imgW="1968480" imgH="27936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9" y="3261"/>
                          <a:ext cx="2170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Morphology: Erosion</a:t>
            </a:r>
          </a:p>
        </p:txBody>
      </p:sp>
      <p:pic>
        <p:nvPicPr>
          <p:cNvPr id="24579" name="Picture 7" descr="gscones-eroded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8" descr="gscones-eroded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 Box 9"/>
          <p:cNvSpPr txBox="1">
            <a:spLocks noChangeArrowheads="1"/>
          </p:cNvSpPr>
          <p:nvPr/>
        </p:nvSpPr>
        <p:spPr bwMode="auto">
          <a:xfrm>
            <a:off x="1808163" y="5162550"/>
            <a:ext cx="1185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erosion</a:t>
            </a:r>
          </a:p>
        </p:txBody>
      </p:sp>
      <p:sp>
        <p:nvSpPr>
          <p:cNvPr id="24582" name="Text Box 10"/>
          <p:cNvSpPr txBox="1">
            <a:spLocks noChangeArrowheads="1"/>
          </p:cNvSpPr>
          <p:nvPr/>
        </p:nvSpPr>
        <p:spPr bwMode="auto">
          <a:xfrm>
            <a:off x="4965700" y="5164138"/>
            <a:ext cx="312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erosion under 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24587" name="Text Box 17"/>
          <p:cNvSpPr txBox="1">
            <a:spLocks noChangeArrowheads="1"/>
          </p:cNvSpPr>
          <p:nvPr/>
        </p:nvSpPr>
        <p:spPr bwMode="auto">
          <a:xfrm>
            <a:off x="381000" y="5891213"/>
            <a:ext cx="2074863" cy="7302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>
                <a:latin typeface="Comic Sans MS" panose="030F0702030302020204" pitchFamily="66" charset="0"/>
              </a:rPr>
              <a:t>SE, </a:t>
            </a:r>
            <a:r>
              <a:rPr lang="en-US" altLang="en-US" sz="1400" b="1">
                <a:latin typeface="Comic Sans MS" panose="030F0702030302020204" pitchFamily="66" charset="0"/>
              </a:rPr>
              <a:t>Z</a:t>
            </a:r>
            <a:r>
              <a:rPr lang="en-US" altLang="en-US" sz="1400">
                <a:latin typeface="Comic Sans MS" panose="030F0702030302020204" pitchFamily="66" charset="0"/>
              </a:rPr>
              <a:t>, is the same flat disk as used for the dilation on page 19.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143000"/>
            <a:ext cx="5791200" cy="838200"/>
          </a:xfrm>
        </p:spPr>
        <p:txBody>
          <a:bodyPr/>
          <a:lstStyle/>
          <a:p>
            <a:r>
              <a:rPr lang="en-US" altLang="en-US" sz="3600" smtClean="0"/>
              <a:t>Fast Computation of Erosion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457200" y="2041525"/>
            <a:ext cx="8153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The fastest way to </a:t>
            </a:r>
            <a:r>
              <a:rPr lang="en-US" altLang="en-US" sz="2000" i="1"/>
              <a:t>grayscale</a:t>
            </a:r>
            <a:r>
              <a:rPr lang="en-US" altLang="en-US" sz="2000"/>
              <a:t> erosion is to create a stack of images translated to minus the values of the reflected SE then take the pixelwise minimum: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33400" y="4572000"/>
            <a:ext cx="80010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That is, (1) make a copy of </a:t>
            </a:r>
            <a:r>
              <a:rPr lang="en-US" altLang="en-US" sz="2000" b="1"/>
              <a:t>I</a:t>
            </a:r>
            <a:r>
              <a:rPr lang="en-US" altLang="en-US" sz="2000"/>
              <a:t> for each foreground</a:t>
            </a:r>
            <a:r>
              <a:rPr lang="en-US" altLang="en-US" sz="2000" i="1"/>
              <a:t> </a:t>
            </a:r>
            <a:r>
              <a:rPr lang="en-US" altLang="en-US" sz="2000"/>
              <a:t>element, </a:t>
            </a:r>
            <a:r>
              <a:rPr lang="en-US" altLang="en-US" sz="2000" b="1"/>
              <a:t>q</a:t>
            </a:r>
            <a:r>
              <a:rPr lang="en-US" altLang="en-US" sz="2000"/>
              <a:t>, in </a:t>
            </a:r>
            <a:r>
              <a:rPr lang="en-US" altLang="en-US" sz="2000" b="1">
                <a:cs typeface="Times New Roman" panose="02020603050405020304" pitchFamily="18" charset="0"/>
              </a:rPr>
              <a:t>Ž</a:t>
            </a:r>
            <a:r>
              <a:rPr lang="en-US" altLang="en-US" sz="2000" i="1">
                <a:cs typeface="Times New Roman" panose="02020603050405020304" pitchFamily="18" charset="0"/>
              </a:rPr>
              <a:t>.  </a:t>
            </a:r>
            <a:r>
              <a:rPr lang="en-US" altLang="en-US" sz="2000">
                <a:cs typeface="Times New Roman" panose="02020603050405020304" pitchFamily="18" charset="0"/>
              </a:rPr>
              <a:t>(Note that if </a:t>
            </a:r>
            <a:r>
              <a:rPr lang="en-US" altLang="en-US" sz="2000" b="1"/>
              <a:t>q</a:t>
            </a:r>
            <a:r>
              <a:rPr lang="en-US" altLang="en-US" sz="2000" i="1"/>
              <a:t> </a:t>
            </a:r>
            <a:r>
              <a:rPr lang="en-US" altLang="en-US" sz="2000"/>
              <a:t>is a foreground element in </a:t>
            </a:r>
            <a:r>
              <a:rPr lang="en-US" altLang="en-US" sz="2000" b="1">
                <a:cs typeface="Times New Roman" panose="02020603050405020304" pitchFamily="18" charset="0"/>
              </a:rPr>
              <a:t>Ž</a:t>
            </a:r>
            <a:r>
              <a:rPr lang="en-US" altLang="en-US" sz="2000">
                <a:cs typeface="Times New Roman" panose="02020603050405020304" pitchFamily="18" charset="0"/>
              </a:rPr>
              <a:t> then </a:t>
            </a:r>
            <a:r>
              <a:rPr lang="en-US" altLang="en-US" sz="2000" i="1">
                <a:cs typeface="Times New Roman" panose="02020603050405020304" pitchFamily="18" charset="0"/>
              </a:rPr>
              <a:t>-</a:t>
            </a:r>
            <a:r>
              <a:rPr lang="en-US" altLang="en-US" sz="2000" b="1">
                <a:cs typeface="Times New Roman" panose="02020603050405020304" pitchFamily="18" charset="0"/>
              </a:rPr>
              <a:t>q</a:t>
            </a:r>
            <a:r>
              <a:rPr lang="en-US" altLang="en-US" sz="2000">
                <a:cs typeface="Times New Roman" panose="02020603050405020304" pitchFamily="18" charset="0"/>
              </a:rPr>
              <a:t> is a foreground element in </a:t>
            </a:r>
            <a:r>
              <a:rPr lang="en-US" altLang="en-US" sz="2000" b="1">
                <a:cs typeface="Times New Roman" panose="02020603050405020304" pitchFamily="18" charset="0"/>
              </a:rPr>
              <a:t>Z</a:t>
            </a:r>
            <a:r>
              <a:rPr lang="en-US" altLang="en-US" sz="2000">
                <a:cs typeface="Times New Roman" panose="02020603050405020304" pitchFamily="18" charset="0"/>
              </a:rPr>
              <a:t>.) (2) Translate each copy so that its ULHC (origin) is at position </a:t>
            </a:r>
            <a:r>
              <a:rPr lang="en-US" altLang="en-US" sz="2000" b="1">
                <a:cs typeface="Times New Roman" panose="02020603050405020304" pitchFamily="18" charset="0"/>
              </a:rPr>
              <a:t>q</a:t>
            </a:r>
            <a:r>
              <a:rPr lang="en-US" altLang="en-US" sz="2000" i="1">
                <a:cs typeface="Times New Roman" panose="02020603050405020304" pitchFamily="18" charset="0"/>
              </a:rPr>
              <a:t> </a:t>
            </a:r>
            <a:r>
              <a:rPr lang="en-US" altLang="en-US" sz="2000"/>
              <a:t>in </a:t>
            </a:r>
            <a:r>
              <a:rPr lang="en-US" altLang="en-US" sz="2000" b="1">
                <a:cs typeface="Times New Roman" panose="02020603050405020304" pitchFamily="18" charset="0"/>
              </a:rPr>
              <a:t>Ž</a:t>
            </a:r>
            <a:r>
              <a:rPr lang="en-US" altLang="en-US" sz="2000" i="1">
                <a:cs typeface="Times New Roman" panose="02020603050405020304" pitchFamily="18" charset="0"/>
              </a:rPr>
              <a:t> </a:t>
            </a:r>
            <a:r>
              <a:rPr lang="en-US" altLang="en-US" sz="2000">
                <a:cs typeface="Times New Roman" panose="02020603050405020304" pitchFamily="18" charset="0"/>
              </a:rPr>
              <a:t>(or </a:t>
            </a:r>
            <a:r>
              <a:rPr lang="en-US" altLang="en-US" sz="2000" i="1">
                <a:cs typeface="Times New Roman" panose="02020603050405020304" pitchFamily="18" charset="0"/>
              </a:rPr>
              <a:t>-</a:t>
            </a:r>
            <a:r>
              <a:rPr lang="en-US" altLang="en-US" sz="2000" b="1">
                <a:cs typeface="Times New Roman" panose="02020603050405020304" pitchFamily="18" charset="0"/>
              </a:rPr>
              <a:t>q</a:t>
            </a:r>
            <a:r>
              <a:rPr lang="en-US" altLang="en-US" sz="2000">
                <a:cs typeface="Times New Roman" panose="02020603050405020304" pitchFamily="18" charset="0"/>
              </a:rPr>
              <a:t> in </a:t>
            </a:r>
            <a:r>
              <a:rPr lang="en-US" altLang="en-US" sz="2000" b="1">
                <a:cs typeface="Times New Roman" panose="02020603050405020304" pitchFamily="18" charset="0"/>
              </a:rPr>
              <a:t>Z</a:t>
            </a:r>
            <a:r>
              <a:rPr lang="en-US" altLang="en-US" sz="2000">
                <a:cs typeface="Times New Roman" panose="02020603050405020304" pitchFamily="18" charset="0"/>
              </a:rPr>
              <a:t>).  (3) Then add </a:t>
            </a:r>
            <a:r>
              <a:rPr lang="en-US" altLang="en-US" sz="2000" b="1">
                <a:cs typeface="Times New Roman" panose="02020603050405020304" pitchFamily="18" charset="0"/>
              </a:rPr>
              <a:t>Ž</a:t>
            </a:r>
            <a:r>
              <a:rPr lang="en-US" altLang="en-US" sz="2000">
                <a:cs typeface="Times New Roman" panose="02020603050405020304" pitchFamily="18" charset="0"/>
              </a:rPr>
              <a:t>(</a:t>
            </a:r>
            <a:r>
              <a:rPr lang="en-US" altLang="en-US" sz="2000" b="1">
                <a:cs typeface="Times New Roman" panose="02020603050405020304" pitchFamily="18" charset="0"/>
              </a:rPr>
              <a:t>q</a:t>
            </a:r>
            <a:r>
              <a:rPr lang="en-US" altLang="en-US" sz="2000">
                <a:cs typeface="Times New Roman" panose="02020603050405020304" pitchFamily="18" charset="0"/>
              </a:rPr>
              <a:t>) (or subtract </a:t>
            </a:r>
            <a:r>
              <a:rPr lang="en-US" altLang="en-US" sz="2000" b="1">
                <a:cs typeface="Times New Roman" panose="02020603050405020304" pitchFamily="18" charset="0"/>
              </a:rPr>
              <a:t>Z</a:t>
            </a:r>
            <a:r>
              <a:rPr lang="en-US" altLang="en-US" sz="2000">
                <a:cs typeface="Times New Roman" panose="02020603050405020304" pitchFamily="18" charset="0"/>
              </a:rPr>
              <a:t>(</a:t>
            </a:r>
            <a:r>
              <a:rPr lang="en-US" altLang="en-US" sz="2000" i="1">
                <a:cs typeface="Times New Roman" panose="02020603050405020304" pitchFamily="18" charset="0"/>
              </a:rPr>
              <a:t>-</a:t>
            </a:r>
            <a:r>
              <a:rPr lang="en-US" altLang="en-US" sz="2000" b="1">
                <a:cs typeface="Times New Roman" panose="02020603050405020304" pitchFamily="18" charset="0"/>
              </a:rPr>
              <a:t>q</a:t>
            </a:r>
            <a:r>
              <a:rPr lang="en-US" altLang="en-US" sz="2000">
                <a:cs typeface="Times New Roman" panose="02020603050405020304" pitchFamily="18" charset="0"/>
              </a:rPr>
              <a:t>)) to every pixel in the </a:t>
            </a:r>
            <a:r>
              <a:rPr lang="en-US" altLang="en-US" sz="2000" b="1">
                <a:cs typeface="Times New Roman" panose="02020603050405020304" pitchFamily="18" charset="0"/>
              </a:rPr>
              <a:t>q</a:t>
            </a:r>
            <a:r>
              <a:rPr lang="en-US" altLang="en-US" sz="2000">
                <a:cs typeface="Times New Roman" panose="02020603050405020304" pitchFamily="18" charset="0"/>
              </a:rPr>
              <a:t>th copy.  Finally, (4) take the pixelwise minimum of the resultant stack of images.</a:t>
            </a:r>
          </a:p>
        </p:txBody>
      </p:sp>
      <p:graphicFrame>
        <p:nvGraphicFramePr>
          <p:cNvPr id="2560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770872"/>
              </p:ext>
            </p:extLst>
          </p:nvPr>
        </p:nvGraphicFramePr>
        <p:xfrm>
          <a:off x="1676400" y="3771900"/>
          <a:ext cx="2947988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6" name="Equation" r:id="rId3" imgW="1485720" imgH="291960" progId="Equation.DSMT4">
                  <p:embed/>
                </p:oleObj>
              </mc:Choice>
              <mc:Fallback>
                <p:oleObj name="Equation" r:id="rId3" imgW="1485720" imgH="2919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71900"/>
                        <a:ext cx="2947988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Text Box 10"/>
          <p:cNvSpPr txBox="1">
            <a:spLocks noChangeArrowheads="1"/>
          </p:cNvSpPr>
          <p:nvPr/>
        </p:nvSpPr>
        <p:spPr bwMode="auto">
          <a:xfrm>
            <a:off x="6705600" y="2819400"/>
            <a:ext cx="2057400" cy="15811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dirty="0">
                <a:latin typeface="Comic Sans MS" panose="030F0702030302020204" pitchFamily="66" charset="0"/>
              </a:rPr>
              <a:t>Note that if </a:t>
            </a:r>
            <a:r>
              <a:rPr lang="en-US" altLang="en-US" sz="1400" b="1" dirty="0">
                <a:latin typeface="Comic Sans MS" panose="030F0702030302020204" pitchFamily="66" charset="0"/>
              </a:rPr>
              <a:t>Z</a:t>
            </a:r>
            <a:r>
              <a:rPr lang="en-US" altLang="en-US" sz="1400" dirty="0">
                <a:latin typeface="Comic Sans MS" panose="030F0702030302020204" pitchFamily="66" charset="0"/>
              </a:rPr>
              <a:t> is symmetric and if all the foreground elements are 0, then </a:t>
            </a:r>
            <a:r>
              <a:rPr lang="en-US" altLang="en-US" sz="1400" b="1" dirty="0">
                <a:latin typeface="Comic Sans MS" panose="030F0702030302020204" pitchFamily="66" charset="0"/>
              </a:rPr>
              <a:t>Ž</a:t>
            </a:r>
            <a:r>
              <a:rPr lang="en-US" altLang="en-US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=</a:t>
            </a:r>
            <a:r>
              <a:rPr lang="en-US" altLang="en-US" sz="14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Z</a:t>
            </a:r>
            <a:r>
              <a:rPr lang="en-US" altLang="en-US" sz="1400" dirty="0">
                <a:cs typeface="Times New Roman" panose="02020603050405020304" pitchFamily="18" charset="0"/>
              </a:rPr>
              <a:t> </a:t>
            </a:r>
            <a:r>
              <a:rPr lang="en-US" altLang="en-US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and step (3) is unnecessary.  Then it is a </a:t>
            </a:r>
            <a:r>
              <a:rPr lang="en-US" altLang="en-US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minimum</a:t>
            </a:r>
            <a:r>
              <a:rPr lang="en-US" altLang="en-US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filter</a:t>
            </a:r>
            <a:endParaRPr lang="en-US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010678"/>
              </p:ext>
            </p:extLst>
          </p:nvPr>
        </p:nvGraphicFramePr>
        <p:xfrm>
          <a:off x="1701800" y="2911475"/>
          <a:ext cx="4673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" name="Equation" r:id="rId5" imgW="2336760" imgH="317160" progId="Equation.DSMT4">
                  <p:embed/>
                </p:oleObj>
              </mc:Choice>
              <mc:Fallback>
                <p:oleObj name="Equation" r:id="rId5" imgW="233676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2911475"/>
                        <a:ext cx="46736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447800" y="1227138"/>
            <a:ext cx="6248400" cy="641350"/>
          </a:xfrm>
        </p:spPr>
        <p:txBody>
          <a:bodyPr>
            <a:spAutoFit/>
          </a:bodyPr>
          <a:lstStyle/>
          <a:p>
            <a:r>
              <a:rPr lang="en-US" altLang="en-US" sz="3600" smtClean="0"/>
              <a:t>Grayscale Morphology: Erosion</a:t>
            </a:r>
          </a:p>
        </p:txBody>
      </p:sp>
      <p:pic>
        <p:nvPicPr>
          <p:cNvPr id="26627" name="Picture 1028" descr="wgg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1029" descr="wggray_erode"/>
          <p:cNvPicPr>
            <a:picLocks noChangeAspect="1" noChangeArrowheads="1"/>
          </p:cNvPicPr>
          <p:nvPr/>
        </p:nvPicPr>
        <p:blipFill>
          <a:blip r:embed="rId3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Text Box 17"/>
          <p:cNvSpPr txBox="1">
            <a:spLocks noChangeArrowheads="1"/>
          </p:cNvSpPr>
          <p:nvPr/>
        </p:nvSpPr>
        <p:spPr bwMode="auto">
          <a:xfrm>
            <a:off x="64008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>
                <a:latin typeface="Comic Sans MS" panose="030F0702030302020204" pitchFamily="66" charset="0"/>
              </a:rPr>
              <a:t>SE, </a:t>
            </a:r>
            <a:r>
              <a:rPr lang="en-US" altLang="en-US" sz="1400" b="1">
                <a:latin typeface="Comic Sans MS" panose="030F0702030302020204" pitchFamily="66" charset="0"/>
              </a:rPr>
              <a:t>Z</a:t>
            </a:r>
            <a:r>
              <a:rPr lang="en-US" altLang="en-US" sz="1400">
                <a:latin typeface="Comic Sans MS" panose="030F0702030302020204" pitchFamily="66" charset="0"/>
              </a:rPr>
              <a:t>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6" descr="gscones-opened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5" descr="gscones-open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 Box 7"/>
          <p:cNvSpPr txBox="1">
            <a:spLocks noChangeArrowheads="1"/>
          </p:cNvSpPr>
          <p:nvPr/>
        </p:nvSpPr>
        <p:spPr bwMode="auto">
          <a:xfrm>
            <a:off x="333375" y="5162550"/>
            <a:ext cx="417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opening: erosion then dilation</a:t>
            </a:r>
          </a:p>
        </p:txBody>
      </p:sp>
      <p:sp>
        <p:nvSpPr>
          <p:cNvPr id="27654" name="Text Box 8"/>
          <p:cNvSpPr txBox="1">
            <a:spLocks noChangeArrowheads="1"/>
          </p:cNvSpPr>
          <p:nvPr/>
        </p:nvSpPr>
        <p:spPr bwMode="auto">
          <a:xfrm>
            <a:off x="5243513" y="5164138"/>
            <a:ext cx="2560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opened &amp; 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7659" name="Text Box 17"/>
          <p:cNvSpPr txBox="1">
            <a:spLocks noChangeArrowheads="1"/>
          </p:cNvSpPr>
          <p:nvPr/>
        </p:nvSpPr>
        <p:spPr bwMode="auto">
          <a:xfrm>
            <a:off x="381000" y="5891213"/>
            <a:ext cx="2074863" cy="7302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>
                <a:latin typeface="Comic Sans MS" panose="030F0702030302020204" pitchFamily="66" charset="0"/>
              </a:rPr>
              <a:t>SE, </a:t>
            </a:r>
            <a:r>
              <a:rPr lang="en-US" altLang="en-US" sz="1400" b="1">
                <a:latin typeface="Comic Sans MS" panose="030F0702030302020204" pitchFamily="66" charset="0"/>
              </a:rPr>
              <a:t>Z</a:t>
            </a:r>
            <a:r>
              <a:rPr lang="en-US" altLang="en-US" sz="1400">
                <a:latin typeface="Comic Sans MS" panose="030F0702030302020204" pitchFamily="66" charset="0"/>
              </a:rPr>
              <a:t>, is a flat disk the size of the tops of the truncated cones.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1447800" y="1190625"/>
            <a:ext cx="6248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3600" kern="0" smtClean="0"/>
              <a:t>Grayscale Morphology: Opening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ChangeArrowheads="1"/>
          </p:cNvSpPr>
          <p:nvPr/>
        </p:nvSpPr>
        <p:spPr bwMode="auto">
          <a:xfrm>
            <a:off x="1447800" y="1190625"/>
            <a:ext cx="6248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3600"/>
              <a:t>Grayscale Morphology: Opening</a:t>
            </a:r>
          </a:p>
        </p:txBody>
      </p:sp>
      <p:pic>
        <p:nvPicPr>
          <p:cNvPr id="28675" name="Picture 6" descr="gscones-opened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5" descr="gscones-opened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 Box 9"/>
          <p:cNvSpPr txBox="1">
            <a:spLocks noChangeArrowheads="1"/>
          </p:cNvSpPr>
          <p:nvPr/>
        </p:nvSpPr>
        <p:spPr bwMode="auto">
          <a:xfrm>
            <a:off x="1089025" y="5162550"/>
            <a:ext cx="2644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erosion &amp; opening</a:t>
            </a:r>
          </a:p>
        </p:txBody>
      </p:sp>
      <p:sp>
        <p:nvSpPr>
          <p:cNvPr id="28678" name="Text Box 10"/>
          <p:cNvSpPr txBox="1">
            <a:spLocks noChangeArrowheads="1"/>
          </p:cNvSpPr>
          <p:nvPr/>
        </p:nvSpPr>
        <p:spPr bwMode="auto">
          <a:xfrm>
            <a:off x="4522788" y="5164138"/>
            <a:ext cx="4002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erosion &amp; opening &amp; 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28683" name="Text Box 17"/>
          <p:cNvSpPr txBox="1">
            <a:spLocks noChangeArrowheads="1"/>
          </p:cNvSpPr>
          <p:nvPr/>
        </p:nvSpPr>
        <p:spPr bwMode="auto">
          <a:xfrm>
            <a:off x="381000" y="5891213"/>
            <a:ext cx="2074863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SE, Z, is a flat disk the size of the tops of the truncated cones.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23925"/>
            <a:ext cx="7772400" cy="723900"/>
          </a:xfrm>
        </p:spPr>
        <p:txBody>
          <a:bodyPr/>
          <a:lstStyle/>
          <a:p>
            <a:pPr algn="l"/>
            <a:r>
              <a:rPr lang="en-US" altLang="en-US" dirty="0" smtClean="0"/>
              <a:t>Opening and Closing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381000" y="1756236"/>
            <a:ext cx="53927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Opening is erosion by </a:t>
            </a:r>
            <a:r>
              <a:rPr lang="en-US" altLang="en-US" b="1"/>
              <a:t>Z</a:t>
            </a:r>
            <a:r>
              <a:rPr lang="en-US" altLang="en-US"/>
              <a:t> followed by dilation by </a:t>
            </a:r>
            <a:r>
              <a:rPr lang="en-US" altLang="en-US" b="1"/>
              <a:t>Z</a:t>
            </a:r>
            <a:r>
              <a:rPr lang="en-US" altLang="en-US"/>
              <a:t>.</a:t>
            </a: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381000" y="4024976"/>
            <a:ext cx="53070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Closing is dilation by </a:t>
            </a:r>
            <a:r>
              <a:rPr lang="en-US" altLang="en-US" b="1">
                <a:cs typeface="Times New Roman" panose="02020603050405020304" pitchFamily="18" charset="0"/>
              </a:rPr>
              <a:t>Ž</a:t>
            </a:r>
            <a:r>
              <a:rPr lang="en-US" altLang="en-US" b="1"/>
              <a:t> </a:t>
            </a:r>
            <a:r>
              <a:rPr lang="en-US" altLang="en-US"/>
              <a:t>followed by erosion by </a:t>
            </a:r>
            <a:r>
              <a:rPr lang="en-US" altLang="en-US" b="1">
                <a:cs typeface="Times New Roman" panose="02020603050405020304" pitchFamily="18" charset="0"/>
              </a:rPr>
              <a:t>Ž</a:t>
            </a:r>
            <a:r>
              <a:rPr lang="en-US" altLang="en-US"/>
              <a:t>.</a:t>
            </a:r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109144"/>
              </p:ext>
            </p:extLst>
          </p:nvPr>
        </p:nvGraphicFramePr>
        <p:xfrm>
          <a:off x="2903538" y="2265363"/>
          <a:ext cx="220503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name="Equation" r:id="rId3" imgW="1180800" imgH="241200" progId="Equation.DSMT4">
                  <p:embed/>
                </p:oleObj>
              </mc:Choice>
              <mc:Fallback>
                <p:oleObj name="Equation" r:id="rId3" imgW="1180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38" y="2265363"/>
                        <a:ext cx="2205037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403757"/>
              </p:ext>
            </p:extLst>
          </p:nvPr>
        </p:nvGraphicFramePr>
        <p:xfrm>
          <a:off x="2895600" y="4533437"/>
          <a:ext cx="22193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8" name="Equation" r:id="rId5" imgW="1180800" imgH="279360" progId="Equation.DSMT4">
                  <p:embed/>
                </p:oleObj>
              </mc:Choice>
              <mc:Fallback>
                <p:oleObj name="Equation" r:id="rId5" imgW="1180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533437"/>
                        <a:ext cx="221932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381000" y="2823958"/>
            <a:ext cx="7766050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2500"/>
              </a:lnSpc>
              <a:spcAft>
                <a:spcPct val="10000"/>
              </a:spcAft>
            </a:pPr>
            <a:r>
              <a:rPr lang="en-US" altLang="en-US" dirty="0"/>
              <a:t>The opening is the best approximation of the image FG that can be made from copies of the SE, given that the opening is contained in the </a:t>
            </a:r>
            <a:r>
              <a:rPr lang="en-US" altLang="en-US" dirty="0" smtClean="0"/>
              <a:t>original. </a:t>
            </a:r>
            <a:r>
              <a:rPr lang="en-US" altLang="en-US" b="1" dirty="0" smtClean="0"/>
              <a:t>I</a:t>
            </a:r>
            <a:r>
              <a:rPr lang="en-US" altLang="en-US" dirty="0" smtClean="0"/>
              <a:t> </a:t>
            </a:r>
            <a:r>
              <a:rPr lang="en-US" altLang="en-US" dirty="0">
                <a:sym typeface="Euclid Extra" panose="02050502000505020303" pitchFamily="18" charset="2"/>
              </a:rPr>
              <a:t> </a:t>
            </a:r>
            <a:r>
              <a:rPr lang="en-US" altLang="en-US" b="1" dirty="0"/>
              <a:t>Z</a:t>
            </a:r>
            <a:r>
              <a:rPr lang="en-US" altLang="en-US" dirty="0"/>
              <a:t> contains no FG features that are smaller than the SE. </a:t>
            </a: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381000" y="5165725"/>
            <a:ext cx="79184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The closing is the best approximation of the image BG that can be made from copies of the SE, given that the closing is contained in the image BG</a:t>
            </a:r>
            <a:r>
              <a:rPr lang="en-US" altLang="en-US" dirty="0" smtClean="0"/>
              <a:t>. </a:t>
            </a:r>
            <a:r>
              <a:rPr lang="en-US" altLang="en-US" b="1" dirty="0" smtClean="0"/>
              <a:t>I</a:t>
            </a:r>
            <a:r>
              <a:rPr lang="en-US" altLang="en-US" dirty="0" smtClean="0"/>
              <a:t> </a:t>
            </a:r>
            <a:r>
              <a:rPr lang="en-US" altLang="en-US" dirty="0">
                <a:sym typeface="Euclid Extra" panose="02050502000505020303" pitchFamily="18" charset="2"/>
              </a:rPr>
              <a:t>• </a:t>
            </a:r>
            <a:r>
              <a:rPr lang="en-US" altLang="en-US" b="1" dirty="0"/>
              <a:t>Z</a:t>
            </a:r>
            <a:r>
              <a:rPr lang="en-US" altLang="en-US" dirty="0"/>
              <a:t> contains no BG features that are smaller than the SE.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 descr="wggray_open"/>
          <p:cNvPicPr>
            <a:picLocks noChangeAspect="1" noChangeArrowheads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 descr="wgg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7"/>
          <p:cNvSpPr>
            <a:spLocks noChangeArrowheads="1"/>
          </p:cNvSpPr>
          <p:nvPr/>
        </p:nvSpPr>
        <p:spPr bwMode="auto">
          <a:xfrm>
            <a:off x="1447800" y="1181100"/>
            <a:ext cx="6248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3600"/>
              <a:t>Grayscale Morphology: Opening</a:t>
            </a:r>
          </a:p>
        </p:txBody>
      </p:sp>
      <p:sp>
        <p:nvSpPr>
          <p:cNvPr id="30729" name="Text Box 17"/>
          <p:cNvSpPr txBox="1">
            <a:spLocks noChangeArrowheads="1"/>
          </p:cNvSpPr>
          <p:nvPr/>
        </p:nvSpPr>
        <p:spPr bwMode="auto">
          <a:xfrm>
            <a:off x="64008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>
                <a:latin typeface="Comic Sans MS" panose="030F0702030302020204" pitchFamily="66" charset="0"/>
              </a:rPr>
              <a:t>SE, </a:t>
            </a:r>
            <a:r>
              <a:rPr lang="en-US" altLang="en-US" sz="1400" b="1">
                <a:latin typeface="Comic Sans MS" panose="030F0702030302020204" pitchFamily="66" charset="0"/>
              </a:rPr>
              <a:t>Z</a:t>
            </a:r>
            <a:r>
              <a:rPr lang="en-US" altLang="en-US" sz="1400">
                <a:latin typeface="Comic Sans MS" panose="030F0702030302020204" pitchFamily="66" charset="0"/>
              </a:rPr>
              <a:t>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7" descr="gscones-closed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 descr="gscones-clos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Morphology: Closing</a:t>
            </a:r>
          </a:p>
        </p:txBody>
      </p:sp>
      <p:sp>
        <p:nvSpPr>
          <p:cNvPr id="31749" name="Text Box 8"/>
          <p:cNvSpPr txBox="1">
            <a:spLocks noChangeArrowheads="1"/>
          </p:cNvSpPr>
          <p:nvPr/>
        </p:nvSpPr>
        <p:spPr bwMode="auto">
          <a:xfrm>
            <a:off x="414338" y="5162550"/>
            <a:ext cx="4035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closing: dilation then erosion</a:t>
            </a:r>
          </a:p>
        </p:txBody>
      </p:sp>
      <p:sp>
        <p:nvSpPr>
          <p:cNvPr id="31750" name="Text Box 9"/>
          <p:cNvSpPr txBox="1">
            <a:spLocks noChangeArrowheads="1"/>
          </p:cNvSpPr>
          <p:nvPr/>
        </p:nvSpPr>
        <p:spPr bwMode="auto">
          <a:xfrm>
            <a:off x="5286375" y="5164138"/>
            <a:ext cx="2492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closing &amp; 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1755" name="Text Box 17"/>
          <p:cNvSpPr txBox="1">
            <a:spLocks noChangeArrowheads="1"/>
          </p:cNvSpPr>
          <p:nvPr/>
        </p:nvSpPr>
        <p:spPr bwMode="auto">
          <a:xfrm>
            <a:off x="381000" y="5891213"/>
            <a:ext cx="2074863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SE, Z, is the same flat disk as used for the dilation on page 19.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382000" cy="701675"/>
          </a:xfrm>
          <a:noFill/>
        </p:spPr>
        <p:txBody>
          <a:bodyPr>
            <a:spAutoFit/>
          </a:bodyPr>
          <a:lstStyle/>
          <a:p>
            <a:pPr algn="l"/>
            <a:r>
              <a:rPr lang="en-US" altLang="en-US" smtClean="0"/>
              <a:t>Recall: Types of Images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3581400"/>
            <a:ext cx="7924800" cy="2133600"/>
          </a:xfrm>
        </p:spPr>
        <p:txBody>
          <a:bodyPr/>
          <a:lstStyle/>
          <a:p>
            <a:r>
              <a:rPr lang="en-US" altLang="en-US" sz="2000" smtClean="0">
                <a:latin typeface="Times New Roman" panose="02020603050405020304" pitchFamily="18" charset="0"/>
              </a:rPr>
              <a:t>A </a:t>
            </a:r>
            <a:r>
              <a:rPr lang="en-US" altLang="en-US" sz="2000" i="1" smtClean="0">
                <a:latin typeface="Times New Roman" panose="02020603050405020304" pitchFamily="18" charset="0"/>
              </a:rPr>
              <a:t>real image </a:t>
            </a:r>
            <a:r>
              <a:rPr lang="en-US" altLang="en-US" sz="2000" smtClean="0">
                <a:latin typeface="Times New Roman" panose="02020603050405020304" pitchFamily="18" charset="0"/>
              </a:rPr>
              <a:t>maps an </a:t>
            </a:r>
            <a:r>
              <a:rPr lang="en-US" altLang="en-US" sz="2000" i="1" smtClean="0">
                <a:latin typeface="Times New Roman" panose="02020603050405020304" pitchFamily="18" charset="0"/>
              </a:rPr>
              <a:t>n</a:t>
            </a:r>
            <a:r>
              <a:rPr lang="en-US" altLang="en-US" sz="2000" smtClean="0">
                <a:latin typeface="Times New Roman" panose="02020603050405020304" pitchFamily="18" charset="0"/>
              </a:rPr>
              <a:t>-dimensional Euclidean vector space into the real numbers.  Pixel coordinates and pixel values are real.</a:t>
            </a:r>
          </a:p>
          <a:p>
            <a:r>
              <a:rPr lang="en-US" altLang="en-US" sz="2000" smtClean="0">
                <a:latin typeface="Times New Roman" panose="02020603050405020304" pitchFamily="18" charset="0"/>
              </a:rPr>
              <a:t>A </a:t>
            </a:r>
            <a:r>
              <a:rPr lang="en-US" altLang="en-US" sz="2000" i="1" smtClean="0">
                <a:latin typeface="Times New Roman" panose="02020603050405020304" pitchFamily="18" charset="0"/>
              </a:rPr>
              <a:t>discrete image</a:t>
            </a:r>
            <a:r>
              <a:rPr lang="en-US" altLang="en-US" sz="2000" smtClean="0">
                <a:latin typeface="Times New Roman" panose="02020603050405020304" pitchFamily="18" charset="0"/>
              </a:rPr>
              <a:t> maps an </a:t>
            </a:r>
            <a:r>
              <a:rPr lang="en-US" altLang="en-US" sz="2000" i="1" smtClean="0">
                <a:latin typeface="Times New Roman" panose="02020603050405020304" pitchFamily="18" charset="0"/>
              </a:rPr>
              <a:t>n</a:t>
            </a:r>
            <a:r>
              <a:rPr lang="en-US" altLang="en-US" sz="2000" smtClean="0">
                <a:latin typeface="Times New Roman" panose="02020603050405020304" pitchFamily="18" charset="0"/>
              </a:rPr>
              <a:t>-dimensional grid of points into the real numbers.   Coordinates are </a:t>
            </a:r>
            <a:r>
              <a:rPr lang="en-US" altLang="en-US" sz="2000" i="1" smtClean="0">
                <a:latin typeface="Times New Roman" panose="02020603050405020304" pitchFamily="18" charset="0"/>
              </a:rPr>
              <a:t>n</a:t>
            </a:r>
            <a:r>
              <a:rPr lang="en-US" altLang="en-US" sz="2000" smtClean="0">
                <a:latin typeface="Times New Roman" panose="02020603050405020304" pitchFamily="18" charset="0"/>
              </a:rPr>
              <a:t>-tuples of integers, pixel values are real.</a:t>
            </a:r>
          </a:p>
          <a:p>
            <a:r>
              <a:rPr lang="en-US" altLang="en-US" sz="2000" smtClean="0">
                <a:latin typeface="Times New Roman" panose="02020603050405020304" pitchFamily="18" charset="0"/>
              </a:rPr>
              <a:t>A </a:t>
            </a:r>
            <a:r>
              <a:rPr lang="en-US" altLang="en-US" sz="2000" i="1" smtClean="0">
                <a:latin typeface="Times New Roman" panose="02020603050405020304" pitchFamily="18" charset="0"/>
              </a:rPr>
              <a:t>digital image </a:t>
            </a:r>
            <a:r>
              <a:rPr lang="en-US" altLang="en-US" sz="2000" smtClean="0">
                <a:latin typeface="Times New Roman" panose="02020603050405020304" pitchFamily="18" charset="0"/>
              </a:rPr>
              <a:t>maps an </a:t>
            </a:r>
            <a:r>
              <a:rPr lang="en-US" altLang="en-US" sz="2000" i="1" smtClean="0">
                <a:latin typeface="Times New Roman" panose="02020603050405020304" pitchFamily="18" charset="0"/>
              </a:rPr>
              <a:t>n</a:t>
            </a:r>
            <a:r>
              <a:rPr lang="en-US" altLang="en-US" sz="2000" smtClean="0">
                <a:latin typeface="Times New Roman" panose="02020603050405020304" pitchFamily="18" charset="0"/>
              </a:rPr>
              <a:t>-dimensional grid into a finite set of integers. Pixel coordinates and pixel values are integers.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723900" y="2003425"/>
            <a:ext cx="7696200" cy="1196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An image is a mapping,</a:t>
            </a:r>
            <a:r>
              <a:rPr lang="en-US" altLang="en-US" i="1"/>
              <a:t> </a:t>
            </a:r>
            <a:r>
              <a:rPr lang="en-US" altLang="en-US" b="1"/>
              <a:t>I</a:t>
            </a:r>
            <a:r>
              <a:rPr lang="en-US" altLang="en-US"/>
              <a:t>, from a set, </a:t>
            </a:r>
            <a:r>
              <a:rPr lang="en-US" altLang="en-US" i="1"/>
              <a:t>S</a:t>
            </a:r>
            <a:r>
              <a:rPr lang="en-US" altLang="en-US" baseline="-25000"/>
              <a:t>P </a:t>
            </a:r>
            <a:r>
              <a:rPr lang="en-US" altLang="en-US"/>
              <a:t>, of pixel coordinates to a set,</a:t>
            </a:r>
            <a:r>
              <a:rPr lang="en-US" altLang="en-US" i="1"/>
              <a:t> G</a:t>
            </a:r>
            <a:r>
              <a:rPr lang="en-US" altLang="en-US"/>
              <a:t>, of values such that for every coordinate vector, </a:t>
            </a:r>
            <a:r>
              <a:rPr lang="en-US" altLang="en-US" b="1"/>
              <a:t>p</a:t>
            </a:r>
            <a:r>
              <a:rPr lang="en-US" altLang="en-US"/>
              <a:t>, there is a value </a:t>
            </a:r>
            <a:r>
              <a:rPr lang="en-US" altLang="en-US" b="1"/>
              <a:t>I</a:t>
            </a:r>
            <a:r>
              <a:rPr lang="en-US" altLang="en-US"/>
              <a:t>(</a:t>
            </a:r>
            <a:r>
              <a:rPr lang="en-US" altLang="en-US" b="1"/>
              <a:t>p</a:t>
            </a:r>
            <a:r>
              <a:rPr lang="en-US" altLang="en-US"/>
              <a:t>) drawn from </a:t>
            </a:r>
            <a:r>
              <a:rPr lang="en-US" altLang="en-US" i="1"/>
              <a:t>G</a:t>
            </a:r>
            <a:r>
              <a:rPr lang="en-US" altLang="en-US"/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30" descr="gscones-closed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1029" descr="gscones-closed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1028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Morphology: Closing</a:t>
            </a:r>
          </a:p>
        </p:txBody>
      </p:sp>
      <p:sp>
        <p:nvSpPr>
          <p:cNvPr id="32773" name="Text Box 1031"/>
          <p:cNvSpPr txBox="1">
            <a:spLocks noChangeArrowheads="1"/>
          </p:cNvSpPr>
          <p:nvPr/>
        </p:nvSpPr>
        <p:spPr bwMode="auto">
          <a:xfrm>
            <a:off x="995363" y="5162550"/>
            <a:ext cx="2865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dilation over closing</a:t>
            </a:r>
          </a:p>
        </p:txBody>
      </p:sp>
      <p:sp>
        <p:nvSpPr>
          <p:cNvPr id="32774" name="Text Box 1032"/>
          <p:cNvSpPr txBox="1">
            <a:spLocks noChangeArrowheads="1"/>
          </p:cNvSpPr>
          <p:nvPr/>
        </p:nvSpPr>
        <p:spPr bwMode="auto">
          <a:xfrm>
            <a:off x="4618038" y="5164138"/>
            <a:ext cx="383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dilation &amp; closing &amp; 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2780" name="Text Box 17"/>
          <p:cNvSpPr txBox="1">
            <a:spLocks noChangeArrowheads="1"/>
          </p:cNvSpPr>
          <p:nvPr/>
        </p:nvSpPr>
        <p:spPr bwMode="auto">
          <a:xfrm>
            <a:off x="381000" y="5891213"/>
            <a:ext cx="2074863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SE, Z, is a flat disk the size of the tops of the truncated cones.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5" descr="wggray_clo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 descr="wgg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7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  <a:noFill/>
        </p:spPr>
        <p:txBody>
          <a:bodyPr lIns="92075" tIns="46038" rIns="92075" bIns="46038"/>
          <a:lstStyle/>
          <a:p>
            <a:r>
              <a:rPr lang="en-US" altLang="en-US" sz="3600" smtClean="0"/>
              <a:t>Grayscale Morphology: Closing</a:t>
            </a:r>
          </a:p>
        </p:txBody>
      </p:sp>
      <p:sp>
        <p:nvSpPr>
          <p:cNvPr id="33801" name="Text Box 17"/>
          <p:cNvSpPr txBox="1">
            <a:spLocks noChangeArrowheads="1"/>
          </p:cNvSpPr>
          <p:nvPr/>
        </p:nvSpPr>
        <p:spPr bwMode="auto">
          <a:xfrm>
            <a:off x="64008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SE, Z,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23925"/>
            <a:ext cx="4648200" cy="701675"/>
          </a:xfrm>
        </p:spPr>
        <p:txBody>
          <a:bodyPr>
            <a:spAutoFit/>
          </a:bodyPr>
          <a:lstStyle/>
          <a:p>
            <a:r>
              <a:rPr lang="en-US" altLang="en-US" dirty="0" smtClean="0"/>
              <a:t>Duality Relationships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33400" y="1922010"/>
            <a:ext cx="7467600" cy="793750"/>
            <a:chOff x="609600" y="2200273"/>
            <a:chExt cx="7467600" cy="793750"/>
          </a:xfrm>
        </p:grpSpPr>
        <p:graphicFrame>
          <p:nvGraphicFramePr>
            <p:cNvPr id="23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0560380"/>
                </p:ext>
              </p:extLst>
            </p:nvPr>
          </p:nvGraphicFramePr>
          <p:xfrm>
            <a:off x="5284787" y="2200273"/>
            <a:ext cx="2792413" cy="793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0" name="Equation" r:id="rId3" imgW="1117440" imgH="317160" progId="Equation.DSMT4">
                    <p:embed/>
                  </p:oleObj>
                </mc:Choice>
                <mc:Fallback>
                  <p:oleObj name="Equation" r:id="rId3" imgW="1117440" imgH="3171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4787" y="2200273"/>
                          <a:ext cx="2792413" cy="793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609600" y="2337592"/>
              <a:ext cx="419100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800" dirty="0"/>
                <a:t>Erosion in terms of dilation:</a:t>
              </a:r>
            </a:p>
          </p:txBody>
        </p:sp>
      </p:grp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533400" y="5774534"/>
            <a:ext cx="54673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 dirty="0"/>
              <a:t>I</a:t>
            </a:r>
            <a:r>
              <a:rPr lang="en-US" altLang="en-US" baseline="30000" dirty="0"/>
              <a:t>C</a:t>
            </a:r>
            <a:r>
              <a:rPr lang="en-US" altLang="en-US" dirty="0"/>
              <a:t> is the complement of  </a:t>
            </a:r>
            <a:r>
              <a:rPr lang="en-US" altLang="en-US" b="1" dirty="0"/>
              <a:t>I</a:t>
            </a:r>
            <a:r>
              <a:rPr lang="en-US" altLang="en-US" dirty="0"/>
              <a:t> and </a:t>
            </a:r>
            <a:r>
              <a:rPr lang="en-US" altLang="en-US" b="1" dirty="0">
                <a:cs typeface="Times New Roman" panose="02020603050405020304" pitchFamily="18" charset="0"/>
              </a:rPr>
              <a:t>Ž</a:t>
            </a:r>
            <a:r>
              <a:rPr lang="en-US" altLang="en-US" dirty="0">
                <a:cs typeface="Times New Roman" panose="02020603050405020304" pitchFamily="18" charset="0"/>
              </a:rPr>
              <a:t> is the reflected SE.</a:t>
            </a:r>
            <a:endParaRPr lang="en-US" altLang="en-US" i="1" dirty="0"/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>
            <a:off x="533400" y="1773805"/>
            <a:ext cx="777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33400" y="2863965"/>
            <a:ext cx="7467600" cy="793750"/>
            <a:chOff x="609600" y="3026832"/>
            <a:chExt cx="7467600" cy="793750"/>
          </a:xfrm>
        </p:grpSpPr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609600" y="3164151"/>
              <a:ext cx="42100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800" dirty="0"/>
                <a:t>Dilation in terms of erosion:</a:t>
              </a:r>
            </a:p>
          </p:txBody>
        </p:sp>
        <p:graphicFrame>
          <p:nvGraphicFramePr>
            <p:cNvPr id="2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6233681"/>
                </p:ext>
              </p:extLst>
            </p:nvPr>
          </p:nvGraphicFramePr>
          <p:xfrm>
            <a:off x="5284787" y="3026832"/>
            <a:ext cx="2792413" cy="793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1" name="Equation" r:id="rId5" imgW="1117440" imgH="317160" progId="Equation.DSMT4">
                    <p:embed/>
                  </p:oleObj>
                </mc:Choice>
                <mc:Fallback>
                  <p:oleObj name="Equation" r:id="rId5" imgW="1117440" imgH="3171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4787" y="3026832"/>
                          <a:ext cx="2792413" cy="793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29"/>
          <p:cNvGrpSpPr/>
          <p:nvPr/>
        </p:nvGrpSpPr>
        <p:grpSpPr>
          <a:xfrm>
            <a:off x="533400" y="3805920"/>
            <a:ext cx="7340600" cy="762000"/>
            <a:chOff x="609600" y="3853391"/>
            <a:chExt cx="7340600" cy="762000"/>
          </a:xfrm>
        </p:grpSpPr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609600" y="3974835"/>
              <a:ext cx="4249737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800" dirty="0"/>
                <a:t>Opening in terms of closing:</a:t>
              </a:r>
            </a:p>
          </p:txBody>
        </p:sp>
        <p:graphicFrame>
          <p:nvGraphicFramePr>
            <p:cNvPr id="3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0221302"/>
                </p:ext>
              </p:extLst>
            </p:nvPr>
          </p:nvGraphicFramePr>
          <p:xfrm>
            <a:off x="5284787" y="3853391"/>
            <a:ext cx="2665413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2" name="Equation" r:id="rId7" imgW="1066680" imgH="304560" progId="Equation.DSMT4">
                    <p:embed/>
                  </p:oleObj>
                </mc:Choice>
                <mc:Fallback>
                  <p:oleObj name="Equation" r:id="rId7" imgW="1066680" imgH="304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4787" y="3853391"/>
                          <a:ext cx="2665413" cy="76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32"/>
          <p:cNvGrpSpPr/>
          <p:nvPr/>
        </p:nvGrpSpPr>
        <p:grpSpPr>
          <a:xfrm>
            <a:off x="533400" y="4716125"/>
            <a:ext cx="7340600" cy="762000"/>
            <a:chOff x="609600" y="4648200"/>
            <a:chExt cx="7340600" cy="762000"/>
          </a:xfrm>
        </p:grpSpPr>
        <p:sp>
          <p:nvSpPr>
            <p:cNvPr id="34" name="Text Box 10"/>
            <p:cNvSpPr txBox="1">
              <a:spLocks noChangeArrowheads="1"/>
            </p:cNvSpPr>
            <p:nvPr/>
          </p:nvSpPr>
          <p:spPr bwMode="auto">
            <a:xfrm>
              <a:off x="609600" y="4769644"/>
              <a:ext cx="4249737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800"/>
                <a:t>Closing in terms of opening:</a:t>
              </a:r>
            </a:p>
          </p:txBody>
        </p:sp>
        <p:graphicFrame>
          <p:nvGraphicFramePr>
            <p:cNvPr id="3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167578"/>
                </p:ext>
              </p:extLst>
            </p:nvPr>
          </p:nvGraphicFramePr>
          <p:xfrm>
            <a:off x="5284787" y="4648200"/>
            <a:ext cx="2665413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3" name="Equation" r:id="rId9" imgW="1066680" imgH="304560" progId="Equation.DSMT4">
                    <p:embed/>
                  </p:oleObj>
                </mc:Choice>
                <mc:Fallback>
                  <p:oleObj name="Equation" r:id="rId9" imgW="1066680" imgH="304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4787" y="4648200"/>
                          <a:ext cx="2665413" cy="76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Line 12"/>
          <p:cNvSpPr>
            <a:spLocks noChangeShapeType="1"/>
          </p:cNvSpPr>
          <p:nvPr/>
        </p:nvSpPr>
        <p:spPr bwMode="auto">
          <a:xfrm>
            <a:off x="533400" y="5626330"/>
            <a:ext cx="777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27125"/>
            <a:ext cx="4648200" cy="701675"/>
          </a:xfrm>
        </p:spPr>
        <p:txBody>
          <a:bodyPr>
            <a:spAutoFit/>
          </a:bodyPr>
          <a:lstStyle/>
          <a:p>
            <a:r>
              <a:rPr lang="en-US" altLang="en-US" smtClean="0"/>
              <a:t>Duality Relationships</a:t>
            </a:r>
          </a:p>
        </p:txBody>
      </p:sp>
      <p:sp>
        <p:nvSpPr>
          <p:cNvPr id="35843" name="Line 12"/>
          <p:cNvSpPr>
            <a:spLocks noChangeShapeType="1"/>
          </p:cNvSpPr>
          <p:nvPr/>
        </p:nvSpPr>
        <p:spPr bwMode="auto">
          <a:xfrm>
            <a:off x="685800" y="1981200"/>
            <a:ext cx="777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5844" name="Picture 13" descr="GrayscaleSEs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2560638"/>
            <a:ext cx="762317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845" name="Object 4"/>
          <p:cNvGraphicFramePr>
            <a:graphicFrameLocks noChangeAspect="1"/>
          </p:cNvGraphicFramePr>
          <p:nvPr/>
        </p:nvGraphicFramePr>
        <p:xfrm>
          <a:off x="898525" y="3810000"/>
          <a:ext cx="4445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Equation" r:id="rId4" imgW="177480" imgH="190440" progId="Equation.DSMT4">
                  <p:embed/>
                </p:oleObj>
              </mc:Choice>
              <mc:Fallback>
                <p:oleObj name="Equation" r:id="rId4" imgW="177480" imgH="1904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3810000"/>
                        <a:ext cx="4445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Text Box 14"/>
          <p:cNvSpPr txBox="1">
            <a:spLocks noChangeArrowheads="1"/>
          </p:cNvSpPr>
          <p:nvPr/>
        </p:nvSpPr>
        <p:spPr bwMode="auto">
          <a:xfrm>
            <a:off x="685800" y="2133600"/>
            <a:ext cx="3276600" cy="7016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latin typeface="Comic Sans MS" panose="030F0702030302020204" pitchFamily="66" charset="0"/>
              </a:rPr>
              <a:t>SE, </a:t>
            </a:r>
            <a:r>
              <a:rPr lang="en-US" altLang="en-US" sz="2000" b="1" dirty="0">
                <a:cs typeface="Times New Roman" panose="02020603050405020304" pitchFamily="18" charset="0"/>
              </a:rPr>
              <a:t>Ž</a:t>
            </a:r>
            <a:r>
              <a:rPr lang="en-US" altLang="en-US" sz="2000" dirty="0">
                <a:latin typeface="Comic Sans MS" panose="030F0702030302020204" pitchFamily="66" charset="0"/>
              </a:rPr>
              <a:t>, operates on </a:t>
            </a:r>
            <a:r>
              <a:rPr lang="en-US" altLang="en-US" sz="2000" b="1" dirty="0"/>
              <a:t>I</a:t>
            </a:r>
            <a:r>
              <a:rPr lang="en-US" altLang="en-US" sz="2000" b="1" baseline="30000" dirty="0"/>
              <a:t>C</a:t>
            </a:r>
            <a:r>
              <a:rPr lang="en-US" altLang="en-US" sz="2000" dirty="0">
                <a:latin typeface="Comic Sans MS" panose="030F0702030302020204" pitchFamily="66" charset="0"/>
              </a:rPr>
              <a:t> as if it were </a:t>
            </a:r>
            <a:r>
              <a:rPr lang="en-US" altLang="en-US" sz="2000" b="1" dirty="0"/>
              <a:t>Z</a:t>
            </a:r>
            <a:r>
              <a:rPr lang="en-US" altLang="en-US" sz="2000" dirty="0">
                <a:latin typeface="Comic Sans MS" panose="030F0702030302020204" pitchFamily="66" charset="0"/>
              </a:rPr>
              <a:t> operating on </a:t>
            </a:r>
            <a:r>
              <a:rPr lang="en-US" altLang="en-US" sz="2000" b="1" dirty="0"/>
              <a:t>I</a:t>
            </a:r>
            <a:r>
              <a:rPr lang="en-US" altLang="en-US" sz="2000" dirty="0">
                <a:latin typeface="Comic Sans MS" panose="030F0702030302020204" pitchFamily="66" charset="0"/>
              </a:rPr>
              <a:t>.</a:t>
            </a:r>
          </a:p>
        </p:txBody>
      </p:sp>
      <p:sp>
        <p:nvSpPr>
          <p:cNvPr id="35847" name="Text Box 15"/>
          <p:cNvSpPr txBox="1">
            <a:spLocks noChangeArrowheads="1"/>
          </p:cNvSpPr>
          <p:nvPr/>
        </p:nvSpPr>
        <p:spPr bwMode="auto">
          <a:xfrm>
            <a:off x="5486400" y="5318125"/>
            <a:ext cx="3276600" cy="7016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>
                <a:latin typeface="Comic Sans MS" panose="030F0702030302020204" pitchFamily="66" charset="0"/>
              </a:rPr>
              <a:t>SE, </a:t>
            </a:r>
            <a:r>
              <a:rPr lang="en-US" altLang="en-US" sz="2000" b="1">
                <a:cs typeface="Times New Roman" panose="02020603050405020304" pitchFamily="18" charset="0"/>
              </a:rPr>
              <a:t>Z</a:t>
            </a:r>
            <a:r>
              <a:rPr lang="en-US" altLang="en-US" sz="2000">
                <a:latin typeface="Comic Sans MS" panose="030F0702030302020204" pitchFamily="66" charset="0"/>
              </a:rPr>
              <a:t>, operates on </a:t>
            </a:r>
            <a:r>
              <a:rPr lang="en-US" altLang="en-US" sz="2000" b="1"/>
              <a:t>I</a:t>
            </a:r>
            <a:r>
              <a:rPr lang="en-US" altLang="en-US" sz="2000" b="1" baseline="30000"/>
              <a:t>C</a:t>
            </a:r>
            <a:r>
              <a:rPr lang="en-US" altLang="en-US" sz="2000">
                <a:latin typeface="Comic Sans MS" panose="030F0702030302020204" pitchFamily="66" charset="0"/>
              </a:rPr>
              <a:t> as if it were </a:t>
            </a:r>
            <a:r>
              <a:rPr lang="en-US" altLang="en-US" sz="2000" b="1">
                <a:cs typeface="Times New Roman" panose="02020603050405020304" pitchFamily="18" charset="0"/>
              </a:rPr>
              <a:t>Ž</a:t>
            </a:r>
            <a:r>
              <a:rPr lang="en-US" altLang="en-US" sz="2000">
                <a:latin typeface="Comic Sans MS" panose="030F0702030302020204" pitchFamily="66" charset="0"/>
              </a:rPr>
              <a:t> operating on </a:t>
            </a:r>
            <a:r>
              <a:rPr lang="en-US" altLang="en-US" sz="2000" b="1"/>
              <a:t>I</a:t>
            </a:r>
            <a:r>
              <a:rPr lang="en-US" altLang="en-US" sz="2000">
                <a:latin typeface="Comic Sans MS" panose="030F0702030302020204" pitchFamily="66" charset="0"/>
              </a:rPr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9" descr="GrayMorph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209800"/>
            <a:ext cx="7883525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181100"/>
            <a:ext cx="7772400" cy="723900"/>
          </a:xfrm>
        </p:spPr>
        <p:txBody>
          <a:bodyPr/>
          <a:lstStyle/>
          <a:p>
            <a:r>
              <a:rPr lang="en-US" altLang="en-US" smtClean="0"/>
              <a:t>Gray Ops with Asymmetric SEs</a:t>
            </a:r>
          </a:p>
        </p:txBody>
      </p:sp>
      <p:grpSp>
        <p:nvGrpSpPr>
          <p:cNvPr id="36869" name="Group 17"/>
          <p:cNvGrpSpPr>
            <a:grpSpLocks/>
          </p:cNvGrpSpPr>
          <p:nvPr/>
        </p:nvGrpSpPr>
        <p:grpSpPr bwMode="auto">
          <a:xfrm>
            <a:off x="838200" y="5400675"/>
            <a:ext cx="1670050" cy="779463"/>
            <a:chOff x="836" y="3376"/>
            <a:chExt cx="1052" cy="491"/>
          </a:xfrm>
        </p:grpSpPr>
        <p:sp>
          <p:nvSpPr>
            <p:cNvPr id="36878" name="Text Box 18"/>
            <p:cNvSpPr txBox="1">
              <a:spLocks noChangeArrowheads="1"/>
            </p:cNvSpPr>
            <p:nvPr/>
          </p:nvSpPr>
          <p:spPr bwMode="auto">
            <a:xfrm>
              <a:off x="836" y="3376"/>
              <a:ext cx="10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“L” shaped SE</a:t>
              </a:r>
            </a:p>
          </p:txBody>
        </p:sp>
        <p:sp>
          <p:nvSpPr>
            <p:cNvPr id="36879" name="Text Box 19"/>
            <p:cNvSpPr txBox="1">
              <a:spLocks noChangeArrowheads="1"/>
            </p:cNvSpPr>
            <p:nvPr/>
          </p:nvSpPr>
          <p:spPr bwMode="auto">
            <a:xfrm>
              <a:off x="836" y="3636"/>
              <a:ext cx="10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O marks origin</a:t>
              </a:r>
            </a:p>
          </p:txBody>
        </p:sp>
      </p:grpSp>
      <p:grpSp>
        <p:nvGrpSpPr>
          <p:cNvPr id="36870" name="Group 20"/>
          <p:cNvGrpSpPr>
            <a:grpSpLocks/>
          </p:cNvGrpSpPr>
          <p:nvPr/>
        </p:nvGrpSpPr>
        <p:grpSpPr bwMode="auto">
          <a:xfrm>
            <a:off x="3317875" y="5399088"/>
            <a:ext cx="2774950" cy="781050"/>
            <a:chOff x="2400" y="3396"/>
            <a:chExt cx="1748" cy="492"/>
          </a:xfrm>
        </p:grpSpPr>
        <p:sp>
          <p:nvSpPr>
            <p:cNvPr id="36876" name="Text Box 21"/>
            <p:cNvSpPr txBox="1">
              <a:spLocks noChangeArrowheads="1"/>
            </p:cNvSpPr>
            <p:nvPr/>
          </p:nvSpPr>
          <p:spPr bwMode="auto">
            <a:xfrm>
              <a:off x="2400" y="3396"/>
              <a:ext cx="17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Foreground:  white pixels</a:t>
              </a:r>
            </a:p>
          </p:txBody>
        </p:sp>
        <p:sp>
          <p:nvSpPr>
            <p:cNvPr id="36877" name="Text Box 22"/>
            <p:cNvSpPr txBox="1">
              <a:spLocks noChangeArrowheads="1"/>
            </p:cNvSpPr>
            <p:nvPr/>
          </p:nvSpPr>
          <p:spPr bwMode="auto">
            <a:xfrm>
              <a:off x="2400" y="3657"/>
              <a:ext cx="17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Background:  black pixels</a:t>
              </a:r>
            </a:p>
          </p:txBody>
        </p:sp>
      </p:grpSp>
      <p:sp>
        <p:nvSpPr>
          <p:cNvPr id="36871" name="Rectangle 23" descr="Light downward diagonal"/>
          <p:cNvSpPr>
            <a:spLocks noChangeArrowheads="1"/>
          </p:cNvSpPr>
          <p:nvPr/>
        </p:nvSpPr>
        <p:spPr bwMode="auto">
          <a:xfrm>
            <a:off x="6269038" y="5562600"/>
            <a:ext cx="457200" cy="457200"/>
          </a:xfrm>
          <a:prstGeom prst="rect">
            <a:avLst/>
          </a:prstGeom>
          <a:pattFill prst="ltDnDiag">
            <a:fgClr>
              <a:srgbClr val="0000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6872" name="Text Box 24"/>
          <p:cNvSpPr txBox="1">
            <a:spLocks noChangeArrowheads="1"/>
          </p:cNvSpPr>
          <p:nvPr/>
        </p:nvSpPr>
        <p:spPr bwMode="auto">
          <a:xfrm>
            <a:off x="6902450" y="5424488"/>
            <a:ext cx="13716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>
                <a:latin typeface="Arial" panose="020B0604020202020204" pitchFamily="34" charset="0"/>
              </a:rPr>
              <a:t>Cross-hatched pixels are indeterminate.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84463" y="5562600"/>
            <a:ext cx="457200" cy="457200"/>
            <a:chOff x="2684463" y="5562600"/>
            <a:chExt cx="457200" cy="457200"/>
          </a:xfrm>
        </p:grpSpPr>
        <p:sp>
          <p:nvSpPr>
            <p:cNvPr id="36880" name="Rectangle 5"/>
            <p:cNvSpPr>
              <a:spLocks noChangeArrowheads="1"/>
            </p:cNvSpPr>
            <p:nvPr/>
          </p:nvSpPr>
          <p:spPr bwMode="auto">
            <a:xfrm>
              <a:off x="2684463" y="55626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684463" y="5562600"/>
              <a:ext cx="457200" cy="457200"/>
              <a:chOff x="2684463" y="5562600"/>
              <a:chExt cx="457200" cy="457200"/>
            </a:xfrm>
          </p:grpSpPr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684463" y="5562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2684463" y="57150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2684463" y="5867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2836863" y="55626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836863" y="5867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989263" y="58674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2989263" y="5715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2989263" y="55626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" name="Rectangle 15"/>
              <p:cNvSpPr>
                <a:spLocks noChangeArrowheads="1"/>
              </p:cNvSpPr>
              <p:nvPr/>
            </p:nvSpPr>
            <p:spPr bwMode="auto">
              <a:xfrm>
                <a:off x="2836863" y="5715000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Oval 16"/>
              <p:cNvSpPr>
                <a:spLocks noChangeArrowheads="1"/>
              </p:cNvSpPr>
              <p:nvPr/>
            </p:nvSpPr>
            <p:spPr bwMode="auto">
              <a:xfrm>
                <a:off x="2874963" y="5753100"/>
                <a:ext cx="76200" cy="7620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6" descr="gscones-top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5" descr="gscones-top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Morphology: Tophat</a:t>
            </a:r>
          </a:p>
        </p:txBody>
      </p: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536575" y="5162550"/>
            <a:ext cx="372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tophat + opened = original</a:t>
            </a:r>
          </a:p>
        </p:txBody>
      </p: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4756150" y="5164138"/>
            <a:ext cx="3543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tophat: original - opening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7899" name="Text Box 17"/>
          <p:cNvSpPr txBox="1">
            <a:spLocks noChangeArrowheads="1"/>
          </p:cNvSpPr>
          <p:nvPr/>
        </p:nvSpPr>
        <p:spPr bwMode="auto">
          <a:xfrm>
            <a:off x="381000" y="5891213"/>
            <a:ext cx="2074863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SE, Z, is the same flat disk as used for the dilation on page 19.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Morphology: Tophat</a:t>
            </a:r>
          </a:p>
        </p:txBody>
      </p:sp>
      <p:pic>
        <p:nvPicPr>
          <p:cNvPr id="38915" name="Picture 5" descr="wgg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60800" cy="388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6" descr="wggray_toph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860800" cy="388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033"/>
          <p:cNvSpPr txBox="1">
            <a:spLocks noChangeArrowheads="1"/>
          </p:cNvSpPr>
          <p:nvPr/>
        </p:nvSpPr>
        <p:spPr bwMode="auto">
          <a:xfrm>
            <a:off x="5257800" y="5715000"/>
            <a:ext cx="3479800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Arial" charset="0"/>
              </a:rPr>
              <a:t>shown as a negative for visibility</a:t>
            </a:r>
          </a:p>
        </p:txBody>
      </p:sp>
      <p:sp>
        <p:nvSpPr>
          <p:cNvPr id="38922" name="Text Box 17"/>
          <p:cNvSpPr txBox="1">
            <a:spLocks noChangeArrowheads="1"/>
          </p:cNvSpPr>
          <p:nvPr/>
        </p:nvSpPr>
        <p:spPr bwMode="auto">
          <a:xfrm>
            <a:off x="4572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SE, Z,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gscones-bot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5" descr="gscones-bot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Morphology: Bothat</a:t>
            </a:r>
          </a:p>
        </p:txBody>
      </p:sp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685800" y="5162550"/>
            <a:ext cx="3425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region added by dilation</a:t>
            </a:r>
          </a:p>
        </p:txBody>
      </p:sp>
      <p:sp>
        <p:nvSpPr>
          <p:cNvPr id="39942" name="Text Box 8"/>
          <p:cNvSpPr txBox="1">
            <a:spLocks noChangeArrowheads="1"/>
          </p:cNvSpPr>
          <p:nvPr/>
        </p:nvSpPr>
        <p:spPr bwMode="auto">
          <a:xfrm>
            <a:off x="4721225" y="5164138"/>
            <a:ext cx="3595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superimposed on 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9947" name="Text Box 17"/>
          <p:cNvSpPr txBox="1">
            <a:spLocks noChangeArrowheads="1"/>
          </p:cNvSpPr>
          <p:nvPr/>
        </p:nvSpPr>
        <p:spPr bwMode="auto">
          <a:xfrm>
            <a:off x="381000" y="5891213"/>
            <a:ext cx="2074863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SE, Z, is the same flat disk as used for the dilation on page 19.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" descr="gscones-bot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5" descr="gscones-bot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Morphology: Bothat</a:t>
            </a:r>
          </a:p>
        </p:txBody>
      </p: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685800" y="5162550"/>
            <a:ext cx="3425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region added by dilation</a:t>
            </a:r>
          </a:p>
        </p:txBody>
      </p:sp>
      <p:sp>
        <p:nvSpPr>
          <p:cNvPr id="40966" name="Text Box 8"/>
          <p:cNvSpPr txBox="1">
            <a:spLocks noChangeArrowheads="1"/>
          </p:cNvSpPr>
          <p:nvPr/>
        </p:nvSpPr>
        <p:spPr bwMode="auto">
          <a:xfrm>
            <a:off x="4816475" y="5164138"/>
            <a:ext cx="3440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Bothat: closing - 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0971" name="Text Box 17"/>
          <p:cNvSpPr txBox="1">
            <a:spLocks noChangeArrowheads="1"/>
          </p:cNvSpPr>
          <p:nvPr/>
        </p:nvSpPr>
        <p:spPr bwMode="auto">
          <a:xfrm>
            <a:off x="381000" y="5891213"/>
            <a:ext cx="2074863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SE, Z, is the same flat disk as used for the dilation on page 19.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wggray_bot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860800" cy="388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Morphology: Bothat</a:t>
            </a:r>
          </a:p>
        </p:txBody>
      </p:sp>
      <p:pic>
        <p:nvPicPr>
          <p:cNvPr id="41988" name="Picture 3" descr="wgg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60800" cy="388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033"/>
          <p:cNvSpPr txBox="1">
            <a:spLocks noChangeArrowheads="1"/>
          </p:cNvSpPr>
          <p:nvPr/>
        </p:nvSpPr>
        <p:spPr bwMode="auto">
          <a:xfrm>
            <a:off x="5257800" y="5715000"/>
            <a:ext cx="3479800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Arial" charset="0"/>
              </a:rPr>
              <a:t>shown as a negative for visibility</a:t>
            </a:r>
          </a:p>
        </p:txBody>
      </p:sp>
      <p:sp>
        <p:nvSpPr>
          <p:cNvPr id="41994" name="Text Box 17"/>
          <p:cNvSpPr txBox="1">
            <a:spLocks noChangeArrowheads="1"/>
          </p:cNvSpPr>
          <p:nvPr/>
        </p:nvSpPr>
        <p:spPr bwMode="auto">
          <a:xfrm>
            <a:off x="4572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SE, Z,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5149850" cy="701675"/>
          </a:xfrm>
        </p:spPr>
        <p:txBody>
          <a:bodyPr wrap="none">
            <a:spAutoFit/>
          </a:bodyPr>
          <a:lstStyle/>
          <a:p>
            <a:pPr algn="l"/>
            <a:r>
              <a:rPr lang="en-US" altLang="en-US" smtClean="0"/>
              <a:t>Extended Real Numbers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990600" y="2505075"/>
            <a:ext cx="71628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/>
              <a:t>Define the </a:t>
            </a:r>
            <a:r>
              <a:rPr lang="en-US" altLang="en-US" i="1"/>
              <a:t>extended</a:t>
            </a:r>
            <a:r>
              <a:rPr lang="en-US" altLang="en-US"/>
              <a:t> real numbers, </a:t>
            </a:r>
            <a:r>
              <a:rPr lang="en-US" altLang="en-US">
                <a:latin typeface="Euclid Math Two" panose="02050601010101010101" pitchFamily="18" charset="2"/>
              </a:rPr>
              <a:t>R</a:t>
            </a:r>
            <a:r>
              <a:rPr lang="en-US" altLang="en-US" baseline="30000"/>
              <a:t>*</a:t>
            </a:r>
            <a:r>
              <a:rPr lang="en-US" altLang="en-US"/>
              <a:t>, as the real numbers plus two symbols, </a:t>
            </a:r>
            <a:r>
              <a:rPr lang="en-US" altLang="en-US">
                <a:latin typeface="Symbol" panose="05050102010706020507" pitchFamily="18" charset="2"/>
                <a:sym typeface="Symbol" panose="05050102010706020507" pitchFamily="18" charset="2"/>
              </a:rPr>
              <a:t>-</a:t>
            </a:r>
            <a:r>
              <a:rPr lang="en-US" altLang="en-US">
                <a:sym typeface="Symbol" panose="05050102010706020507" pitchFamily="18" charset="2"/>
              </a:rPr>
              <a:t> and  such that</a:t>
            </a:r>
            <a:endParaRPr lang="en-US" altLang="en-US">
              <a:latin typeface="Castellar" panose="020A0402060406010301" pitchFamily="18" charset="0"/>
            </a:endParaRPr>
          </a:p>
        </p:txBody>
      </p:sp>
      <p:sp>
        <p:nvSpPr>
          <p:cNvPr id="6148" name="Text Box 13"/>
          <p:cNvSpPr txBox="1">
            <a:spLocks noChangeArrowheads="1"/>
          </p:cNvSpPr>
          <p:nvPr/>
        </p:nvSpPr>
        <p:spPr bwMode="auto">
          <a:xfrm>
            <a:off x="990600" y="5562600"/>
            <a:ext cx="299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for all numbers </a:t>
            </a:r>
            <a:r>
              <a:rPr lang="en-US" altLang="en-US" i="1"/>
              <a:t>x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 </a:t>
            </a:r>
            <a:r>
              <a:rPr lang="en-US" altLang="en-US">
                <a:latin typeface="Euclid Math Two" panose="02050601010101010101" pitchFamily="18" charset="2"/>
                <a:sym typeface="Symbol" panose="05050102010706020507" pitchFamily="18" charset="2"/>
              </a:rPr>
              <a:t>R</a:t>
            </a:r>
            <a:r>
              <a:rPr lang="en-US" altLang="en-US"/>
              <a:t>. </a:t>
            </a:r>
          </a:p>
        </p:txBody>
      </p:sp>
      <p:sp>
        <p:nvSpPr>
          <p:cNvPr id="6149" name="Text Box 15"/>
          <p:cNvSpPr txBox="1">
            <a:spLocks noChangeArrowheads="1"/>
          </p:cNvSpPr>
          <p:nvPr/>
        </p:nvSpPr>
        <p:spPr bwMode="auto">
          <a:xfrm>
            <a:off x="990600" y="4191000"/>
            <a:ext cx="7162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That is if </a:t>
            </a:r>
            <a:r>
              <a:rPr lang="en-US" altLang="en-US" i="1"/>
              <a:t>x</a:t>
            </a:r>
            <a:r>
              <a:rPr lang="en-US" altLang="en-US"/>
              <a:t> is any real number, then </a:t>
            </a:r>
            <a:r>
              <a:rPr lang="en-US" altLang="en-US">
                <a:sym typeface="Symbol" panose="05050102010706020507" pitchFamily="18" charset="2"/>
              </a:rPr>
              <a:t> is always greater than</a:t>
            </a:r>
            <a:r>
              <a:rPr lang="en-US" altLang="en-US"/>
              <a:t> </a:t>
            </a:r>
            <a:r>
              <a:rPr lang="en-US" altLang="en-US" i="1"/>
              <a:t>x </a:t>
            </a:r>
            <a:r>
              <a:rPr lang="en-US" altLang="en-US">
                <a:sym typeface="Symbol" panose="05050102010706020507" pitchFamily="18" charset="2"/>
              </a:rPr>
              <a:t>and </a:t>
            </a:r>
            <a:r>
              <a:rPr lang="en-US" altLang="en-US">
                <a:latin typeface="Symbol" panose="05050102010706020507" pitchFamily="18" charset="2"/>
                <a:sym typeface="Symbol" panose="05050102010706020507" pitchFamily="18" charset="2"/>
              </a:rPr>
              <a:t>-</a:t>
            </a:r>
            <a:r>
              <a:rPr lang="en-US" altLang="en-US">
                <a:sym typeface="Symbol" panose="05050102010706020507" pitchFamily="18" charset="2"/>
              </a:rPr>
              <a:t> is always less than </a:t>
            </a:r>
            <a:r>
              <a:rPr lang="en-US" altLang="en-US" i="1">
                <a:sym typeface="Symbol" panose="05050102010706020507" pitchFamily="18" charset="2"/>
              </a:rPr>
              <a:t>x</a:t>
            </a:r>
            <a:r>
              <a:rPr lang="en-US" altLang="en-US">
                <a:sym typeface="Symbol" panose="05050102010706020507" pitchFamily="18" charset="2"/>
              </a:rPr>
              <a:t>.  Moreover,</a:t>
            </a:r>
          </a:p>
        </p:txBody>
      </p:sp>
      <p:sp>
        <p:nvSpPr>
          <p:cNvPr id="6150" name="Text Box 16"/>
          <p:cNvSpPr txBox="1">
            <a:spLocks noChangeArrowheads="1"/>
          </p:cNvSpPr>
          <p:nvPr/>
        </p:nvSpPr>
        <p:spPr bwMode="auto">
          <a:xfrm>
            <a:off x="990600" y="1905000"/>
            <a:ext cx="716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Let </a:t>
            </a:r>
            <a:r>
              <a:rPr lang="en-US" altLang="en-US">
                <a:latin typeface="Euclid Math Two" panose="02050601010101010101" pitchFamily="18" charset="2"/>
              </a:rPr>
              <a:t>R</a:t>
            </a:r>
            <a:r>
              <a:rPr lang="en-US" altLang="en-US"/>
              <a:t> represent the real numbers.  </a:t>
            </a:r>
          </a:p>
        </p:txBody>
      </p:sp>
      <p:graphicFrame>
        <p:nvGraphicFramePr>
          <p:cNvPr id="6151" name="Object 17"/>
          <p:cNvGraphicFramePr>
            <a:graphicFrameLocks noGrp="1" noChangeAspect="1"/>
          </p:cNvGraphicFramePr>
          <p:nvPr>
            <p:ph idx="4294967295"/>
          </p:nvPr>
        </p:nvGraphicFramePr>
        <p:xfrm>
          <a:off x="1905000" y="5119688"/>
          <a:ext cx="45339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Equation" r:id="rId3" imgW="2603500" imgH="203200" progId="Equation.DSMT4">
                  <p:embed/>
                </p:oleObj>
              </mc:Choice>
              <mc:Fallback>
                <p:oleObj name="Equation" r:id="rId3" imgW="2603500" imgH="203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19688"/>
                        <a:ext cx="45339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Text Box 19"/>
          <p:cNvSpPr txBox="1">
            <a:spLocks noChangeArrowheads="1"/>
          </p:cNvSpPr>
          <p:nvPr/>
        </p:nvSpPr>
        <p:spPr bwMode="auto">
          <a:xfrm>
            <a:off x="990600" y="36576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for all numbers x</a:t>
            </a:r>
            <a:r>
              <a:rPr lang="en-US" altLang="en-US">
                <a:latin typeface="Euclid Math Two" panose="02050601010101010101" pitchFamily="18" charset="2"/>
              </a:rPr>
              <a:t>R</a:t>
            </a:r>
            <a:r>
              <a:rPr lang="en-US" altLang="en-US"/>
              <a:t>.</a:t>
            </a:r>
            <a:endParaRPr lang="en-US" altLang="en-US">
              <a:latin typeface="Castellar" panose="020A0402060406010301" pitchFamily="18" charset="0"/>
            </a:endParaRPr>
          </a:p>
        </p:txBody>
      </p:sp>
      <p:graphicFrame>
        <p:nvGraphicFramePr>
          <p:cNvPr id="6153" name="Object 20"/>
          <p:cNvGraphicFramePr>
            <a:graphicFrameLocks noChangeAspect="1"/>
          </p:cNvGraphicFramePr>
          <p:nvPr/>
        </p:nvGraphicFramePr>
        <p:xfrm>
          <a:off x="1905000" y="3263900"/>
          <a:ext cx="16668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Equation" r:id="rId5" imgW="952087" imgH="177723" progId="Equation.DSMT4">
                  <p:embed/>
                </p:oleObj>
              </mc:Choice>
              <mc:Fallback>
                <p:oleObj name="Equation" r:id="rId5" imgW="952087" imgH="177723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263900"/>
                        <a:ext cx="166687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029" descr="wggray_top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60800" cy="388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1026" descr="wggray_both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860800" cy="388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2" name="Rectangle 1027"/>
          <p:cNvSpPr>
            <a:spLocks noGrp="1" noChangeArrowheads="1"/>
          </p:cNvSpPr>
          <p:nvPr>
            <p:ph type="title"/>
          </p:nvPr>
        </p:nvSpPr>
        <p:spPr>
          <a:xfrm>
            <a:off x="457200" y="1181100"/>
            <a:ext cx="8153400" cy="723900"/>
          </a:xfrm>
        </p:spPr>
        <p:txBody>
          <a:bodyPr/>
          <a:lstStyle/>
          <a:p>
            <a:r>
              <a:rPr lang="en-US" altLang="en-US" sz="3600" smtClean="0"/>
              <a:t>Grayscale Morphology: Tophat and Bothat</a:t>
            </a:r>
          </a:p>
        </p:txBody>
      </p:sp>
      <p:sp>
        <p:nvSpPr>
          <p:cNvPr id="43013" name="Text Box 1031"/>
          <p:cNvSpPr txBox="1">
            <a:spLocks noChangeArrowheads="1"/>
          </p:cNvSpPr>
          <p:nvPr/>
        </p:nvSpPr>
        <p:spPr bwMode="auto">
          <a:xfrm>
            <a:off x="3016250" y="2209800"/>
            <a:ext cx="1174750" cy="5191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>
                <a:latin typeface="Arial" panose="020B0604020202020204" pitchFamily="34" charset="0"/>
              </a:rPr>
              <a:t>tophat</a:t>
            </a:r>
          </a:p>
        </p:txBody>
      </p:sp>
      <p:sp>
        <p:nvSpPr>
          <p:cNvPr id="43014" name="Text Box 1032"/>
          <p:cNvSpPr txBox="1">
            <a:spLocks noChangeArrowheads="1"/>
          </p:cNvSpPr>
          <p:nvPr/>
        </p:nvSpPr>
        <p:spPr bwMode="auto">
          <a:xfrm>
            <a:off x="7207250" y="2209800"/>
            <a:ext cx="1174750" cy="5191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>
                <a:latin typeface="Arial" panose="020B0604020202020204" pitchFamily="34" charset="0"/>
              </a:rPr>
              <a:t>bothat</a:t>
            </a:r>
          </a:p>
        </p:txBody>
      </p:sp>
      <p:sp>
        <p:nvSpPr>
          <p:cNvPr id="109577" name="Text Box 1033"/>
          <p:cNvSpPr txBox="1">
            <a:spLocks noChangeArrowheads="1"/>
          </p:cNvSpPr>
          <p:nvPr/>
        </p:nvSpPr>
        <p:spPr bwMode="auto">
          <a:xfrm>
            <a:off x="2790825" y="5715000"/>
            <a:ext cx="33813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Arial" charset="0"/>
              </a:rPr>
              <a:t>shown as negatives for visibility</a:t>
            </a:r>
          </a:p>
        </p:txBody>
      </p:sp>
      <p:sp>
        <p:nvSpPr>
          <p:cNvPr id="43020" name="Text Box 17"/>
          <p:cNvSpPr txBox="1">
            <a:spLocks noChangeArrowheads="1"/>
          </p:cNvSpPr>
          <p:nvPr/>
        </p:nvSpPr>
        <p:spPr bwMode="auto">
          <a:xfrm>
            <a:off x="4572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SE, Z,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6" descr="wgg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60800" cy="388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Picture 5" descr="wggray_tophat-both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860800" cy="388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81100"/>
            <a:ext cx="8153400" cy="723900"/>
          </a:xfrm>
        </p:spPr>
        <p:txBody>
          <a:bodyPr/>
          <a:lstStyle/>
          <a:p>
            <a:r>
              <a:rPr lang="en-US" altLang="en-US" sz="3200" smtClean="0"/>
              <a:t>Grayscale Morphology: Small Feature Detection</a:t>
            </a:r>
          </a:p>
        </p:txBody>
      </p:sp>
      <p:sp>
        <p:nvSpPr>
          <p:cNvPr id="44037" name="Text Box 7"/>
          <p:cNvSpPr txBox="1">
            <a:spLocks noChangeArrowheads="1"/>
          </p:cNvSpPr>
          <p:nvPr/>
        </p:nvSpPr>
        <p:spPr bwMode="auto">
          <a:xfrm>
            <a:off x="6434138" y="2085975"/>
            <a:ext cx="197008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tophat minus bothat</a:t>
            </a:r>
          </a:p>
          <a:p>
            <a:pPr algn="ctr"/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middle gray = 0</a:t>
            </a:r>
          </a:p>
        </p:txBody>
      </p:sp>
      <p:sp>
        <p:nvSpPr>
          <p:cNvPr id="44038" name="Text Box 8"/>
          <p:cNvSpPr txBox="1">
            <a:spLocks noChangeArrowheads="1"/>
          </p:cNvSpPr>
          <p:nvPr/>
        </p:nvSpPr>
        <p:spPr bwMode="auto">
          <a:xfrm>
            <a:off x="3354388" y="2133600"/>
            <a:ext cx="836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original</a:t>
            </a:r>
          </a:p>
        </p:txBody>
      </p:sp>
      <p:sp>
        <p:nvSpPr>
          <p:cNvPr id="44043" name="Text Box 17"/>
          <p:cNvSpPr txBox="1">
            <a:spLocks noChangeArrowheads="1"/>
          </p:cNvSpPr>
          <p:nvPr/>
        </p:nvSpPr>
        <p:spPr bwMode="auto">
          <a:xfrm>
            <a:off x="4572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SE, Z,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8153400" cy="723900"/>
          </a:xfrm>
        </p:spPr>
        <p:txBody>
          <a:bodyPr/>
          <a:lstStyle/>
          <a:p>
            <a:r>
              <a:rPr lang="en-US" altLang="en-US" sz="3600" smtClean="0"/>
              <a:t>Algorithm for Grayscale Reconstruction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04900" y="1981200"/>
            <a:ext cx="7048500" cy="31242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Monotype Sorts" panose="01010601010101010101" pitchFamily="2" charset="2"/>
              <a:buNone/>
            </a:pPr>
            <a:r>
              <a:rPr lang="en-US" altLang="en-US" sz="2400" dirty="0" smtClean="0"/>
              <a:t>1</a:t>
            </a:r>
            <a:r>
              <a:rPr lang="en-US" altLang="en-US" dirty="0" smtClean="0"/>
              <a:t>.  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J</a:t>
            </a:r>
            <a:r>
              <a:rPr lang="en-US" altLang="en-US" i="1" dirty="0" smtClean="0">
                <a:latin typeface="Times New Roman" panose="02020603050405020304" pitchFamily="18" charset="0"/>
              </a:rPr>
              <a:t> =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I</a:t>
            </a:r>
            <a:r>
              <a:rPr lang="en-US" altLang="en-US" dirty="0" smtClean="0"/>
              <a:t> </a:t>
            </a:r>
            <a:r>
              <a:rPr lang="en-US" altLang="en-US" dirty="0" smtClean="0">
                <a:sym typeface="Euclid Extra" panose="02050502000505020303" pitchFamily="18" charset="2"/>
              </a:rPr>
              <a:t></a:t>
            </a:r>
            <a:r>
              <a:rPr lang="en-US" altLang="en-US" sz="1800" dirty="0" smtClean="0">
                <a:sym typeface="Symbol" panose="05050102010706020507" pitchFamily="18" charset="2"/>
              </a:rPr>
              <a:t>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Z</a:t>
            </a:r>
            <a:r>
              <a:rPr lang="en-US" altLang="en-US" i="1" dirty="0" smtClean="0">
                <a:latin typeface="Times New Roman" panose="02020603050405020304" pitchFamily="18" charset="0"/>
              </a:rPr>
              <a:t> </a:t>
            </a:r>
            <a:r>
              <a:rPr lang="en-US" altLang="en-US" dirty="0" smtClean="0"/>
              <a:t>, where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Z</a:t>
            </a:r>
            <a:r>
              <a:rPr lang="en-US" altLang="en-US" dirty="0" smtClean="0"/>
              <a:t> is any SE.</a:t>
            </a:r>
            <a:endParaRPr lang="en-US" altLang="en-US" i="1" dirty="0" smtClean="0">
              <a:latin typeface="Times New Roman" panose="02020603050405020304" pitchFamily="18" charset="0"/>
            </a:endParaRPr>
          </a:p>
          <a:p>
            <a:pPr>
              <a:buFont typeface="Monotype Sorts" panose="01010601010101010101" pitchFamily="2" charset="2"/>
              <a:buNone/>
            </a:pPr>
            <a:r>
              <a:rPr lang="en-US" altLang="en-US" sz="2400" dirty="0" smtClean="0"/>
              <a:t>2</a:t>
            </a:r>
            <a:r>
              <a:rPr lang="en-US" altLang="en-US" dirty="0" smtClean="0"/>
              <a:t>.  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T</a:t>
            </a:r>
            <a:r>
              <a:rPr lang="en-US" altLang="en-US" i="1" dirty="0" smtClean="0">
                <a:latin typeface="Times New Roman" panose="02020603050405020304" pitchFamily="18" charset="0"/>
              </a:rPr>
              <a:t> =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J</a:t>
            </a:r>
            <a:r>
              <a:rPr lang="en-US" altLang="en-US" dirty="0" smtClean="0"/>
              <a:t>,</a:t>
            </a:r>
            <a:endParaRPr lang="en-US" altLang="en-US" i="1" dirty="0" smtClean="0">
              <a:latin typeface="Times New Roman" panose="02020603050405020304" pitchFamily="18" charset="0"/>
            </a:endParaRPr>
          </a:p>
          <a:p>
            <a:pPr>
              <a:buFont typeface="Monotype Sorts" panose="01010601010101010101" pitchFamily="2" charset="2"/>
              <a:buNone/>
            </a:pPr>
            <a:r>
              <a:rPr lang="en-US" altLang="en-US" sz="2400" dirty="0" smtClean="0"/>
              <a:t>3</a:t>
            </a:r>
            <a:r>
              <a:rPr lang="en-US" altLang="en-US" dirty="0" smtClean="0"/>
              <a:t>.  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J</a:t>
            </a:r>
            <a:r>
              <a:rPr lang="en-US" altLang="en-US" i="1" dirty="0" smtClean="0">
                <a:latin typeface="Times New Roman" panose="02020603050405020304" pitchFamily="18" charset="0"/>
              </a:rPr>
              <a:t> =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J</a:t>
            </a:r>
            <a:r>
              <a:rPr lang="en-US" altLang="en-US" dirty="0" smtClean="0"/>
              <a:t> </a:t>
            </a:r>
            <a:r>
              <a:rPr lang="en-US" altLang="en-US" sz="2400" b="1" dirty="0" smtClean="0">
                <a:sym typeface="Euclid Symbol" panose="05050102010706020507" pitchFamily="18" charset="2"/>
              </a:rPr>
              <a:t></a:t>
            </a:r>
            <a:r>
              <a:rPr lang="en-US" altLang="en-US" dirty="0" smtClean="0"/>
              <a:t> </a:t>
            </a:r>
            <a:r>
              <a:rPr lang="en-US" altLang="en-US" b="1" dirty="0" err="1" smtClean="0">
                <a:latin typeface="Times New Roman" panose="02020603050405020304" pitchFamily="18" charset="0"/>
              </a:rPr>
              <a:t>Z</a:t>
            </a:r>
            <a:r>
              <a:rPr lang="en-US" altLang="en-US" i="1" baseline="-25000" dirty="0" err="1" smtClean="0">
                <a:latin typeface="Times New Roman" panose="02020603050405020304" pitchFamily="18" charset="0"/>
              </a:rPr>
              <a:t>k</a:t>
            </a:r>
            <a:r>
              <a:rPr lang="en-US" altLang="en-US" i="1" dirty="0" smtClean="0">
                <a:latin typeface="Times New Roman" panose="02020603050405020304" pitchFamily="18" charset="0"/>
              </a:rPr>
              <a:t> </a:t>
            </a:r>
            <a:r>
              <a:rPr lang="en-US" altLang="en-US" dirty="0" smtClean="0"/>
              <a:t>,</a:t>
            </a:r>
            <a:r>
              <a:rPr lang="en-US" altLang="en-US" i="1" dirty="0" smtClean="0">
                <a:latin typeface="Times New Roman" panose="02020603050405020304" pitchFamily="18" charset="0"/>
              </a:rPr>
              <a:t>  </a:t>
            </a:r>
            <a:r>
              <a:rPr lang="en-US" altLang="en-US" dirty="0" smtClean="0"/>
              <a:t>where 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k=4</a:t>
            </a:r>
            <a:r>
              <a:rPr lang="en-US" altLang="en-US" dirty="0" smtClean="0"/>
              <a:t> or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k=8</a:t>
            </a:r>
            <a:r>
              <a:rPr lang="en-US" altLang="en-US" dirty="0" smtClean="0"/>
              <a:t>,</a:t>
            </a:r>
            <a:endParaRPr lang="en-US" altLang="en-US" i="1" dirty="0" smtClean="0">
              <a:latin typeface="Times New Roman" panose="02020603050405020304" pitchFamily="18" charset="0"/>
            </a:endParaRPr>
          </a:p>
          <a:p>
            <a:pPr>
              <a:buFont typeface="Monotype Sorts" panose="01010601010101010101" pitchFamily="2" charset="2"/>
              <a:buNone/>
            </a:pPr>
            <a:r>
              <a:rPr lang="en-US" altLang="en-US" sz="2400" dirty="0" smtClean="0"/>
              <a:t>4</a:t>
            </a:r>
            <a:r>
              <a:rPr lang="en-US" altLang="en-US" dirty="0" smtClean="0"/>
              <a:t>.  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J</a:t>
            </a:r>
            <a:r>
              <a:rPr lang="en-US" altLang="en-US" i="1" dirty="0" smtClean="0">
                <a:latin typeface="Times New Roman" panose="02020603050405020304" pitchFamily="18" charset="0"/>
              </a:rPr>
              <a:t> = </a:t>
            </a:r>
            <a:r>
              <a:rPr lang="en-US" altLang="en-US" dirty="0" smtClean="0">
                <a:latin typeface="Times New Roman" panose="02020603050405020304" pitchFamily="18" charset="0"/>
              </a:rPr>
              <a:t>min{</a:t>
            </a:r>
            <a:r>
              <a:rPr lang="en-US" altLang="en-US" b="1" dirty="0" smtClean="0">
                <a:latin typeface="Times New Roman" panose="02020603050405020304" pitchFamily="18" charset="0"/>
              </a:rPr>
              <a:t>I</a:t>
            </a:r>
            <a:r>
              <a:rPr lang="en-US" altLang="en-US" dirty="0" smtClean="0"/>
              <a:t>,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J</a:t>
            </a:r>
            <a:r>
              <a:rPr lang="en-US" altLang="en-US" dirty="0" smtClean="0">
                <a:latin typeface="Times New Roman" panose="02020603050405020304" pitchFamily="18" charset="0"/>
              </a:rPr>
              <a:t>}</a:t>
            </a:r>
            <a:r>
              <a:rPr lang="en-US" altLang="en-US" dirty="0" smtClean="0"/>
              <a:t>, </a:t>
            </a:r>
            <a:r>
              <a:rPr lang="en-US" altLang="en-US" sz="1600" dirty="0" smtClean="0">
                <a:solidFill>
                  <a:schemeClr val="accent1"/>
                </a:solidFill>
              </a:rPr>
              <a:t>[</a:t>
            </a:r>
            <a:r>
              <a:rPr lang="en-US" altLang="en-US" sz="1600" i="1" dirty="0" err="1" smtClean="0">
                <a:solidFill>
                  <a:schemeClr val="accent1"/>
                </a:solidFill>
              </a:rPr>
              <a:t>pixelwise</a:t>
            </a:r>
            <a:r>
              <a:rPr lang="en-US" altLang="en-US" sz="1600" i="1" dirty="0" smtClean="0">
                <a:solidFill>
                  <a:schemeClr val="accent1"/>
                </a:solidFill>
              </a:rPr>
              <a:t> minimum of </a:t>
            </a:r>
            <a:r>
              <a:rPr lang="en-US" altLang="en-US" sz="16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1600" i="1" dirty="0" smtClean="0">
                <a:solidFill>
                  <a:schemeClr val="accent1"/>
                </a:solidFill>
              </a:rPr>
              <a:t> and </a:t>
            </a:r>
            <a:r>
              <a:rPr lang="en-US" altLang="en-US" sz="1600" b="1" dirty="0" smtClean="0">
                <a:solidFill>
                  <a:schemeClr val="accent1"/>
                </a:solidFill>
              </a:rPr>
              <a:t>J</a:t>
            </a:r>
            <a:r>
              <a:rPr lang="en-US" altLang="en-US" sz="1600" i="1" dirty="0" smtClean="0">
                <a:solidFill>
                  <a:schemeClr val="accent1"/>
                </a:solidFill>
              </a:rPr>
              <a:t>.</a:t>
            </a:r>
            <a:r>
              <a:rPr lang="en-US" altLang="en-US" sz="1600" dirty="0" smtClean="0">
                <a:solidFill>
                  <a:schemeClr val="accent1"/>
                </a:solidFill>
              </a:rPr>
              <a:t>]</a:t>
            </a:r>
            <a:endParaRPr lang="en-US" altLang="en-US" i="1" dirty="0" smtClean="0">
              <a:latin typeface="Times New Roman" panose="02020603050405020304" pitchFamily="18" charset="0"/>
            </a:endParaRPr>
          </a:p>
          <a:p>
            <a:pPr>
              <a:buFont typeface="Monotype Sorts" panose="01010601010101010101" pitchFamily="2" charset="2"/>
              <a:buNone/>
            </a:pPr>
            <a:r>
              <a:rPr lang="en-US" altLang="en-US" sz="2400" dirty="0" smtClean="0"/>
              <a:t>5</a:t>
            </a:r>
            <a:r>
              <a:rPr lang="en-US" altLang="en-US" dirty="0" smtClean="0"/>
              <a:t>.   if  </a:t>
            </a:r>
            <a:r>
              <a:rPr lang="en-US" altLang="en-US" b="1" dirty="0" smtClean="0">
                <a:latin typeface="Times New Roman" panose="02020603050405020304" pitchFamily="18" charset="0"/>
              </a:rPr>
              <a:t>J</a:t>
            </a:r>
            <a:r>
              <a:rPr lang="en-US" altLang="en-US" dirty="0" smtClean="0"/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 </a:t>
            </a:r>
            <a:r>
              <a:rPr lang="en-US" altLang="en-US" b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en-US" i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en-US" dirty="0" smtClean="0">
                <a:sym typeface="Symbol" panose="05050102010706020507" pitchFamily="18" charset="2"/>
              </a:rPr>
              <a:t>then go to </a:t>
            </a:r>
            <a:r>
              <a:rPr lang="en-US" altLang="en-US" sz="2400" dirty="0" smtClean="0">
                <a:sym typeface="Symbol" panose="05050102010706020507" pitchFamily="18" charset="2"/>
              </a:rPr>
              <a:t>2,</a:t>
            </a:r>
            <a:endParaRPr lang="en-US" altLang="en-US" i="1" dirty="0" smtClean="0">
              <a:latin typeface="Times New Roman" panose="02020603050405020304" pitchFamily="18" charset="0"/>
            </a:endParaRPr>
          </a:p>
          <a:p>
            <a:pPr>
              <a:buFont typeface="Monotype Sorts" panose="01010601010101010101" pitchFamily="2" charset="2"/>
              <a:buNone/>
            </a:pPr>
            <a:r>
              <a:rPr lang="en-US" altLang="en-US" sz="2400" dirty="0" smtClean="0"/>
              <a:t>6</a:t>
            </a:r>
            <a:r>
              <a:rPr lang="en-US" altLang="en-US" dirty="0" smtClean="0"/>
              <a:t>.   else stop;    </a:t>
            </a:r>
            <a:r>
              <a:rPr lang="en-US" altLang="en-US" sz="1800" dirty="0" smtClean="0">
                <a:solidFill>
                  <a:schemeClr val="accent1"/>
                </a:solidFill>
              </a:rPr>
              <a:t>[ </a:t>
            </a:r>
            <a:r>
              <a:rPr lang="en-US" altLang="en-US" sz="16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J</a:t>
            </a:r>
            <a:r>
              <a:rPr lang="en-US" altLang="en-US" sz="1600" i="1" dirty="0" smtClean="0">
                <a:solidFill>
                  <a:schemeClr val="accent1"/>
                </a:solidFill>
              </a:rPr>
              <a:t> is the reconstructed image.</a:t>
            </a:r>
            <a:r>
              <a:rPr lang="en-US" altLang="en-US" sz="1800" dirty="0" smtClean="0">
                <a:solidFill>
                  <a:schemeClr val="accent1"/>
                </a:solidFill>
              </a:rPr>
              <a:t> ]</a:t>
            </a:r>
            <a:endParaRPr lang="en-US" altLang="en-US" dirty="0" smtClean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143000" y="5334000"/>
            <a:ext cx="701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dirty="0">
                <a:latin typeface="Arial" panose="020B0604020202020204" pitchFamily="34" charset="0"/>
              </a:rPr>
              <a:t>This is the same as binary reconstruction but for grayscale images </a:t>
            </a:r>
            <a:r>
              <a:rPr lang="en-US" altLang="en-US" sz="1800" b="1" dirty="0"/>
              <a:t>J</a:t>
            </a:r>
            <a:r>
              <a:rPr lang="en-US" altLang="en-US" sz="1800" dirty="0"/>
              <a:t>(</a:t>
            </a:r>
            <a:r>
              <a:rPr lang="en-US" altLang="en-US" sz="1800" i="1" dirty="0"/>
              <a:t>r</a:t>
            </a:r>
            <a:r>
              <a:rPr lang="en-US" altLang="en-US" sz="1800" dirty="0"/>
              <a:t>,</a:t>
            </a:r>
            <a:r>
              <a:rPr lang="en-US" altLang="en-US" sz="1800" i="1" dirty="0"/>
              <a:t>c</a:t>
            </a:r>
            <a:r>
              <a:rPr lang="en-US" altLang="en-US" sz="1800" dirty="0"/>
              <a:t>) </a:t>
            </a:r>
            <a:r>
              <a:rPr lang="en-US" altLang="en-US" sz="1800" dirty="0">
                <a:sym typeface="Symbol" panose="05050102010706020507" pitchFamily="18" charset="2"/>
              </a:rPr>
              <a:t>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b="1" dirty="0"/>
              <a:t>I</a:t>
            </a:r>
            <a:r>
              <a:rPr lang="en-US" altLang="en-US" sz="1800" dirty="0">
                <a:latin typeface="Arial" panose="020B0604020202020204" pitchFamily="34" charset="0"/>
              </a:rPr>
              <a:t> if and only if </a:t>
            </a:r>
            <a:r>
              <a:rPr lang="en-US" altLang="en-US" sz="1800" b="1" dirty="0"/>
              <a:t>J</a:t>
            </a:r>
            <a:r>
              <a:rPr lang="en-US" altLang="en-US" sz="1800" dirty="0"/>
              <a:t>(</a:t>
            </a:r>
            <a:r>
              <a:rPr lang="en-US" altLang="en-US" sz="1800" i="1" dirty="0"/>
              <a:t>r</a:t>
            </a:r>
            <a:r>
              <a:rPr lang="en-US" altLang="en-US" sz="1800" dirty="0"/>
              <a:t>,</a:t>
            </a:r>
            <a:r>
              <a:rPr lang="en-US" altLang="en-US" sz="1800" i="1" dirty="0"/>
              <a:t>c</a:t>
            </a:r>
            <a:r>
              <a:rPr lang="en-US" altLang="en-US" sz="1800" dirty="0"/>
              <a:t>) </a:t>
            </a:r>
            <a:r>
              <a:rPr lang="en-US" altLang="en-US" sz="1800" dirty="0">
                <a:sym typeface="Symbol" panose="05050102010706020507" pitchFamily="18" charset="2"/>
              </a:rPr>
              <a:t> </a:t>
            </a:r>
            <a:r>
              <a:rPr lang="en-US" altLang="en-US" sz="1800" b="1" dirty="0"/>
              <a:t>I</a:t>
            </a:r>
            <a:r>
              <a:rPr lang="en-US" altLang="en-US" sz="1800" dirty="0"/>
              <a:t>(</a:t>
            </a:r>
            <a:r>
              <a:rPr lang="en-US" altLang="en-US" sz="1800" i="1" dirty="0"/>
              <a:t>r</a:t>
            </a:r>
            <a:r>
              <a:rPr lang="en-US" altLang="en-US" sz="1800" dirty="0"/>
              <a:t>,</a:t>
            </a:r>
            <a:r>
              <a:rPr lang="en-US" altLang="en-US" sz="1800" i="1" dirty="0"/>
              <a:t>c</a:t>
            </a:r>
            <a:r>
              <a:rPr lang="en-US" altLang="en-US" sz="1800" dirty="0"/>
              <a:t>)</a:t>
            </a:r>
            <a:r>
              <a:rPr lang="en-US" altLang="en-US" sz="1800" dirty="0">
                <a:latin typeface="Arial" panose="020B0604020202020204" pitchFamily="34" charset="0"/>
              </a:rPr>
              <a:t>.  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0" name="Rectangle 3"/>
          <p:cNvSpPr>
            <a:spLocks noChangeArrowheads="1"/>
          </p:cNvSpPr>
          <p:nvPr/>
        </p:nvSpPr>
        <p:spPr bwMode="auto">
          <a:xfrm>
            <a:off x="1104900" y="1981200"/>
            <a:ext cx="704850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00" tIns="46000" rIns="92000" bIns="4600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anose="01010601010101010101" pitchFamily="2" charset="2"/>
              <a:buNone/>
            </a:pPr>
            <a:r>
              <a:rPr lang="en-US" altLang="en-US" sz="2400"/>
              <a:t>1</a:t>
            </a:r>
            <a:r>
              <a:rPr lang="en-US" altLang="en-US"/>
              <a:t>.   </a:t>
            </a:r>
            <a:r>
              <a:rPr lang="en-US" altLang="en-US" b="1">
                <a:latin typeface="Times New Roman" panose="02020603050405020304" pitchFamily="18" charset="0"/>
              </a:rPr>
              <a:t>J</a:t>
            </a:r>
            <a:r>
              <a:rPr lang="en-US" altLang="en-US" i="1">
                <a:latin typeface="Times New Roman" panose="02020603050405020304" pitchFamily="18" charset="0"/>
              </a:rPr>
              <a:t> = </a:t>
            </a:r>
            <a:r>
              <a:rPr lang="en-US" altLang="en-US" b="1">
                <a:latin typeface="Times New Roman" panose="02020603050405020304" pitchFamily="18" charset="0"/>
              </a:rPr>
              <a:t>I</a:t>
            </a:r>
            <a:r>
              <a:rPr lang="en-US" altLang="en-US"/>
              <a:t> </a:t>
            </a:r>
            <a:r>
              <a:rPr lang="en-US" altLang="en-US">
                <a:sym typeface="Euclid Extra" panose="02050502000505020303" pitchFamily="18" charset="2"/>
              </a:rPr>
              <a:t></a:t>
            </a:r>
            <a:r>
              <a:rPr lang="en-US" altLang="en-US" sz="1800">
                <a:sym typeface="Symbol" panose="05050102010706020507" pitchFamily="18" charset="2"/>
              </a:rPr>
              <a:t> </a:t>
            </a:r>
            <a:r>
              <a:rPr lang="en-US" altLang="en-US" b="1">
                <a:latin typeface="Times New Roman" panose="02020603050405020304" pitchFamily="18" charset="0"/>
              </a:rPr>
              <a:t>Z</a:t>
            </a:r>
            <a:r>
              <a:rPr lang="en-US" altLang="en-US" i="1">
                <a:latin typeface="Times New Roman" panose="02020603050405020304" pitchFamily="18" charset="0"/>
              </a:rPr>
              <a:t> </a:t>
            </a:r>
            <a:r>
              <a:rPr lang="en-US" altLang="en-US"/>
              <a:t>, where </a:t>
            </a:r>
            <a:r>
              <a:rPr lang="en-US" altLang="en-US" b="1">
                <a:latin typeface="Times New Roman" panose="02020603050405020304" pitchFamily="18" charset="0"/>
              </a:rPr>
              <a:t>Z</a:t>
            </a:r>
            <a:r>
              <a:rPr lang="en-US" altLang="en-US"/>
              <a:t> is any SE.</a:t>
            </a:r>
            <a:endParaRPr lang="en-US" altLang="en-US" i="1">
              <a:latin typeface="Times New Roman" panose="02020603050405020304" pitchFamily="18" charset="0"/>
            </a:endParaRPr>
          </a:p>
          <a:p>
            <a:pPr>
              <a:buFont typeface="Monotype Sorts" panose="01010601010101010101" pitchFamily="2" charset="2"/>
              <a:buNone/>
            </a:pPr>
            <a:r>
              <a:rPr lang="en-US" altLang="en-US" sz="2400"/>
              <a:t>2</a:t>
            </a:r>
            <a:r>
              <a:rPr lang="en-US" altLang="en-US"/>
              <a:t>.   </a:t>
            </a:r>
            <a:r>
              <a:rPr lang="en-US" altLang="en-US" b="1">
                <a:latin typeface="Times New Roman" panose="02020603050405020304" pitchFamily="18" charset="0"/>
              </a:rPr>
              <a:t>T</a:t>
            </a:r>
            <a:r>
              <a:rPr lang="en-US" altLang="en-US" i="1">
                <a:latin typeface="Times New Roman" panose="02020603050405020304" pitchFamily="18" charset="0"/>
              </a:rPr>
              <a:t> = </a:t>
            </a:r>
            <a:r>
              <a:rPr lang="en-US" altLang="en-US" b="1">
                <a:latin typeface="Times New Roman" panose="02020603050405020304" pitchFamily="18" charset="0"/>
              </a:rPr>
              <a:t>J</a:t>
            </a:r>
            <a:r>
              <a:rPr lang="en-US" altLang="en-US"/>
              <a:t>,</a:t>
            </a:r>
            <a:endParaRPr lang="en-US" altLang="en-US" i="1">
              <a:latin typeface="Times New Roman" panose="02020603050405020304" pitchFamily="18" charset="0"/>
            </a:endParaRPr>
          </a:p>
          <a:p>
            <a:pPr>
              <a:buFont typeface="Monotype Sorts" panose="01010601010101010101" pitchFamily="2" charset="2"/>
              <a:buNone/>
            </a:pPr>
            <a:r>
              <a:rPr lang="en-US" altLang="en-US" sz="2400"/>
              <a:t>3</a:t>
            </a:r>
            <a:r>
              <a:rPr lang="en-US" altLang="en-US"/>
              <a:t>.   </a:t>
            </a:r>
            <a:r>
              <a:rPr lang="en-US" altLang="en-US" b="1">
                <a:latin typeface="Times New Roman" panose="02020603050405020304" pitchFamily="18" charset="0"/>
              </a:rPr>
              <a:t>J</a:t>
            </a:r>
            <a:r>
              <a:rPr lang="en-US" altLang="en-US" i="1">
                <a:latin typeface="Times New Roman" panose="02020603050405020304" pitchFamily="18" charset="0"/>
              </a:rPr>
              <a:t> = </a:t>
            </a:r>
            <a:r>
              <a:rPr lang="en-US" altLang="en-US" b="1">
                <a:latin typeface="Times New Roman" panose="02020603050405020304" pitchFamily="18" charset="0"/>
              </a:rPr>
              <a:t>J</a:t>
            </a:r>
            <a:r>
              <a:rPr lang="en-US" altLang="en-US"/>
              <a:t> </a:t>
            </a:r>
            <a:r>
              <a:rPr lang="en-US" altLang="en-US" sz="2400" b="1">
                <a:sym typeface="Euclid Symbol" panose="05050102010706020507" pitchFamily="18" charset="2"/>
              </a:rPr>
              <a:t></a:t>
            </a:r>
            <a:r>
              <a:rPr lang="en-US" altLang="en-US"/>
              <a:t> </a:t>
            </a:r>
            <a:r>
              <a:rPr lang="en-US" altLang="en-US" b="1">
                <a:latin typeface="Times New Roman" panose="02020603050405020304" pitchFamily="18" charset="0"/>
              </a:rPr>
              <a:t>Z</a:t>
            </a:r>
            <a:r>
              <a:rPr lang="en-US" altLang="en-US" i="1" baseline="-25000">
                <a:latin typeface="Times New Roman" panose="02020603050405020304" pitchFamily="18" charset="0"/>
              </a:rPr>
              <a:t>k</a:t>
            </a:r>
            <a:r>
              <a:rPr lang="en-US" altLang="en-US" i="1">
                <a:latin typeface="Times New Roman" panose="02020603050405020304" pitchFamily="18" charset="0"/>
              </a:rPr>
              <a:t> </a:t>
            </a:r>
            <a:r>
              <a:rPr lang="en-US" altLang="en-US"/>
              <a:t>,</a:t>
            </a:r>
            <a:r>
              <a:rPr lang="en-US" altLang="en-US" i="1">
                <a:latin typeface="Times New Roman" panose="02020603050405020304" pitchFamily="18" charset="0"/>
              </a:rPr>
              <a:t>  </a:t>
            </a:r>
            <a:r>
              <a:rPr lang="en-US" altLang="en-US"/>
              <a:t>where  </a:t>
            </a:r>
            <a:r>
              <a:rPr lang="en-US" altLang="en-US" i="1">
                <a:latin typeface="Times New Roman" panose="02020603050405020304" pitchFamily="18" charset="0"/>
              </a:rPr>
              <a:t>k=4</a:t>
            </a:r>
            <a:r>
              <a:rPr lang="en-US" altLang="en-US"/>
              <a:t> or </a:t>
            </a:r>
            <a:r>
              <a:rPr lang="en-US" altLang="en-US" i="1">
                <a:latin typeface="Times New Roman" panose="02020603050405020304" pitchFamily="18" charset="0"/>
              </a:rPr>
              <a:t>k=8</a:t>
            </a:r>
            <a:r>
              <a:rPr lang="en-US" altLang="en-US"/>
              <a:t>,</a:t>
            </a:r>
            <a:endParaRPr lang="en-US" altLang="en-US" i="1">
              <a:latin typeface="Times New Roman" panose="02020603050405020304" pitchFamily="18" charset="0"/>
            </a:endParaRPr>
          </a:p>
          <a:p>
            <a:pPr>
              <a:buFont typeface="Monotype Sorts" panose="01010601010101010101" pitchFamily="2" charset="2"/>
              <a:buNone/>
            </a:pPr>
            <a:r>
              <a:rPr lang="en-US" altLang="en-US" sz="2400"/>
              <a:t>4</a:t>
            </a:r>
            <a:r>
              <a:rPr lang="en-US" altLang="en-US"/>
              <a:t>.   </a:t>
            </a:r>
            <a:r>
              <a:rPr lang="en-US" altLang="en-US" b="1">
                <a:latin typeface="Times New Roman" panose="02020603050405020304" pitchFamily="18" charset="0"/>
              </a:rPr>
              <a:t>J</a:t>
            </a:r>
            <a:r>
              <a:rPr lang="en-US" altLang="en-US" i="1">
                <a:latin typeface="Times New Roman" panose="02020603050405020304" pitchFamily="18" charset="0"/>
              </a:rPr>
              <a:t> = </a:t>
            </a:r>
            <a:r>
              <a:rPr lang="en-US" altLang="en-US">
                <a:latin typeface="Times New Roman" panose="02020603050405020304" pitchFamily="18" charset="0"/>
              </a:rPr>
              <a:t>min{</a:t>
            </a:r>
            <a:r>
              <a:rPr lang="en-US" altLang="en-US" b="1">
                <a:latin typeface="Times New Roman" panose="02020603050405020304" pitchFamily="18" charset="0"/>
              </a:rPr>
              <a:t>I</a:t>
            </a:r>
            <a:r>
              <a:rPr lang="en-US" altLang="en-US"/>
              <a:t>, </a:t>
            </a:r>
            <a:r>
              <a:rPr lang="en-US" altLang="en-US" b="1">
                <a:latin typeface="Times New Roman" panose="02020603050405020304" pitchFamily="18" charset="0"/>
              </a:rPr>
              <a:t>J</a:t>
            </a:r>
            <a:r>
              <a:rPr lang="en-US" altLang="en-US">
                <a:latin typeface="Times New Roman" panose="02020603050405020304" pitchFamily="18" charset="0"/>
              </a:rPr>
              <a:t>}</a:t>
            </a:r>
            <a:r>
              <a:rPr lang="en-US" altLang="en-US"/>
              <a:t>, </a:t>
            </a:r>
            <a:r>
              <a:rPr lang="en-US" altLang="en-US" sz="1600">
                <a:solidFill>
                  <a:schemeClr val="accent1"/>
                </a:solidFill>
              </a:rPr>
              <a:t>[</a:t>
            </a:r>
            <a:r>
              <a:rPr lang="en-US" altLang="en-US" sz="1600" i="1">
                <a:solidFill>
                  <a:schemeClr val="accent1"/>
                </a:solidFill>
              </a:rPr>
              <a:t>pixelwise minimum of </a:t>
            </a:r>
            <a:r>
              <a:rPr lang="en-US" altLang="en-US" sz="1600" b="1">
                <a:solidFill>
                  <a:schemeClr val="accent1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1600" i="1">
                <a:solidFill>
                  <a:schemeClr val="accent1"/>
                </a:solidFill>
              </a:rPr>
              <a:t> and </a:t>
            </a:r>
            <a:r>
              <a:rPr lang="en-US" altLang="en-US" sz="1600" b="1">
                <a:solidFill>
                  <a:schemeClr val="accent1"/>
                </a:solidFill>
              </a:rPr>
              <a:t>J</a:t>
            </a:r>
            <a:r>
              <a:rPr lang="en-US" altLang="en-US" sz="1600" i="1">
                <a:solidFill>
                  <a:schemeClr val="accent1"/>
                </a:solidFill>
              </a:rPr>
              <a:t>.</a:t>
            </a:r>
            <a:r>
              <a:rPr lang="en-US" altLang="en-US" sz="1600">
                <a:solidFill>
                  <a:schemeClr val="accent1"/>
                </a:solidFill>
              </a:rPr>
              <a:t>]</a:t>
            </a:r>
            <a:endParaRPr lang="en-US" altLang="en-US" i="1">
              <a:latin typeface="Times New Roman" panose="02020603050405020304" pitchFamily="18" charset="0"/>
            </a:endParaRPr>
          </a:p>
          <a:p>
            <a:pPr>
              <a:buFont typeface="Monotype Sorts" panose="01010601010101010101" pitchFamily="2" charset="2"/>
              <a:buNone/>
            </a:pPr>
            <a:r>
              <a:rPr lang="en-US" altLang="en-US" sz="2400"/>
              <a:t>5</a:t>
            </a:r>
            <a:r>
              <a:rPr lang="en-US" altLang="en-US"/>
              <a:t>.   if  </a:t>
            </a:r>
            <a:r>
              <a:rPr lang="en-US" altLang="en-US" b="1">
                <a:latin typeface="Times New Roman" panose="02020603050405020304" pitchFamily="18" charset="0"/>
              </a:rPr>
              <a:t>J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 </a:t>
            </a:r>
            <a:r>
              <a:rPr lang="en-US" altLang="en-US" b="1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en-US" i="1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en-US">
                <a:sym typeface="Symbol" panose="05050102010706020507" pitchFamily="18" charset="2"/>
              </a:rPr>
              <a:t>then go to </a:t>
            </a:r>
            <a:r>
              <a:rPr lang="en-US" altLang="en-US" sz="2400">
                <a:sym typeface="Symbol" panose="05050102010706020507" pitchFamily="18" charset="2"/>
              </a:rPr>
              <a:t>2,</a:t>
            </a:r>
            <a:endParaRPr lang="en-US" altLang="en-US" i="1">
              <a:latin typeface="Times New Roman" panose="02020603050405020304" pitchFamily="18" charset="0"/>
            </a:endParaRPr>
          </a:p>
          <a:p>
            <a:pPr>
              <a:buFont typeface="Monotype Sorts" panose="01010601010101010101" pitchFamily="2" charset="2"/>
              <a:buNone/>
            </a:pPr>
            <a:r>
              <a:rPr lang="en-US" altLang="en-US" sz="2400"/>
              <a:t>6</a:t>
            </a:r>
            <a:r>
              <a:rPr lang="en-US" altLang="en-US"/>
              <a:t>.   else stop;    </a:t>
            </a:r>
            <a:r>
              <a:rPr lang="en-US" altLang="en-US" sz="1800">
                <a:solidFill>
                  <a:schemeClr val="accent1"/>
                </a:solidFill>
              </a:rPr>
              <a:t>[ </a:t>
            </a:r>
            <a:r>
              <a:rPr lang="en-US" altLang="en-US" sz="1600" b="1">
                <a:solidFill>
                  <a:schemeClr val="accent1"/>
                </a:solidFill>
                <a:latin typeface="Times New Roman" panose="02020603050405020304" pitchFamily="18" charset="0"/>
              </a:rPr>
              <a:t>J</a:t>
            </a:r>
            <a:r>
              <a:rPr lang="en-US" altLang="en-US" sz="1600" i="1">
                <a:solidFill>
                  <a:schemeClr val="accent1"/>
                </a:solidFill>
              </a:rPr>
              <a:t> is the reconstructed image.</a:t>
            </a:r>
            <a:r>
              <a:rPr lang="en-US" altLang="en-US" sz="1800">
                <a:solidFill>
                  <a:schemeClr val="accent1"/>
                </a:solidFill>
              </a:rPr>
              <a:t> ]</a:t>
            </a:r>
            <a:endParaRPr lang="en-US" altLang="en-US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8153400" cy="723900"/>
          </a:xfrm>
        </p:spPr>
        <p:txBody>
          <a:bodyPr/>
          <a:lstStyle/>
          <a:p>
            <a:r>
              <a:rPr lang="en-US" altLang="en-US" sz="3600" smtClean="0"/>
              <a:t>Algorithm for Grayscale Reconstruction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4800600" y="1143000"/>
            <a:ext cx="3962400" cy="15589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defTabSz="3429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defTabSz="3429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defTabSz="3429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defTabSz="3429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defTabSz="3429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>
                <a:latin typeface="Comic Sans MS" panose="030F0702030302020204" pitchFamily="66" charset="0"/>
              </a:rPr>
              <a:t>Usually a program for reconstruction will take both </a:t>
            </a:r>
            <a:r>
              <a:rPr lang="en-US" altLang="en-US" sz="1600" b="1">
                <a:latin typeface="Comic Sans MS" panose="030F0702030302020204" pitchFamily="66" charset="0"/>
              </a:rPr>
              <a:t>J</a:t>
            </a:r>
            <a:r>
              <a:rPr lang="en-US" altLang="en-US" sz="1600">
                <a:latin typeface="Comic Sans MS" panose="030F0702030302020204" pitchFamily="66" charset="0"/>
              </a:rPr>
              <a:t> and </a:t>
            </a:r>
            <a:r>
              <a:rPr lang="en-US" altLang="en-US" sz="1600" b="1">
                <a:latin typeface="Comic Sans MS" panose="030F0702030302020204" pitchFamily="66" charset="0"/>
              </a:rPr>
              <a:t>I</a:t>
            </a:r>
            <a:r>
              <a:rPr lang="en-US" altLang="en-US" sz="1600">
                <a:latin typeface="Comic Sans MS" panose="030F0702030302020204" pitchFamily="66" charset="0"/>
              </a:rPr>
              <a:t> as inputs.  E.g,</a:t>
            </a:r>
          </a:p>
          <a:p>
            <a:endParaRPr lang="en-US" altLang="en-US" sz="1600">
              <a:latin typeface="Comic Sans MS" panose="030F0702030302020204" pitchFamily="66" charset="0"/>
            </a:endParaRPr>
          </a:p>
          <a:p>
            <a:r>
              <a:rPr lang="en-US" altLang="en-US" sz="1600">
                <a:latin typeface="Comic Sans MS" panose="030F0702030302020204" pitchFamily="66" charset="0"/>
              </a:rPr>
              <a:t>	</a:t>
            </a:r>
            <a:r>
              <a:rPr lang="en-US" altLang="en-US" sz="1600" b="1">
                <a:latin typeface="Courier New" panose="02070309020205020404" pitchFamily="49" charset="0"/>
              </a:rPr>
              <a:t>K = ReconGray(I,J,Z);</a:t>
            </a:r>
          </a:p>
          <a:p>
            <a:endParaRPr lang="en-US" altLang="en-US" sz="1600" b="1">
              <a:latin typeface="Courier New" panose="02070309020205020404" pitchFamily="49" charset="0"/>
            </a:endParaRPr>
          </a:p>
          <a:p>
            <a:r>
              <a:rPr lang="en-US" altLang="en-US" sz="1600">
                <a:latin typeface="Comic Sans MS" panose="030F0702030302020204" pitchFamily="66" charset="0"/>
              </a:rPr>
              <a:t>Then the algorithm starts at step 2. </a:t>
            </a:r>
          </a:p>
        </p:txBody>
      </p:sp>
      <p:sp>
        <p:nvSpPr>
          <p:cNvPr id="46091" name="Text Box 4"/>
          <p:cNvSpPr txBox="1">
            <a:spLocks noChangeArrowheads="1"/>
          </p:cNvSpPr>
          <p:nvPr/>
        </p:nvSpPr>
        <p:spPr bwMode="auto">
          <a:xfrm>
            <a:off x="1143000" y="5334000"/>
            <a:ext cx="701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>
                <a:latin typeface="Arial" panose="020B0604020202020204" pitchFamily="34" charset="0"/>
              </a:rPr>
              <a:t>This is the same as binary reconstruction but for grayscale images </a:t>
            </a:r>
            <a:r>
              <a:rPr lang="en-US" altLang="en-US" sz="1800" b="1"/>
              <a:t>J</a:t>
            </a:r>
            <a:r>
              <a:rPr lang="en-US" altLang="en-US" sz="1800"/>
              <a:t>(</a:t>
            </a:r>
            <a:r>
              <a:rPr lang="en-US" altLang="en-US" sz="1800" i="1"/>
              <a:t>r</a:t>
            </a:r>
            <a:r>
              <a:rPr lang="en-US" altLang="en-US" sz="1800"/>
              <a:t>,</a:t>
            </a:r>
            <a:r>
              <a:rPr lang="en-US" altLang="en-US" sz="1800" i="1"/>
              <a:t>c</a:t>
            </a:r>
            <a:r>
              <a:rPr lang="en-US" altLang="en-US" sz="1800"/>
              <a:t>) </a:t>
            </a:r>
            <a:r>
              <a:rPr lang="en-US" altLang="en-US" sz="1800">
                <a:sym typeface="Symbol" panose="05050102010706020507" pitchFamily="18" charset="2"/>
              </a:rPr>
              <a:t></a:t>
            </a:r>
            <a:r>
              <a:rPr lang="en-US" altLang="en-US" sz="1800">
                <a:latin typeface="Arial" panose="020B0604020202020204" pitchFamily="34" charset="0"/>
              </a:rPr>
              <a:t> </a:t>
            </a:r>
            <a:r>
              <a:rPr lang="en-US" altLang="en-US" sz="1800" b="1"/>
              <a:t>I</a:t>
            </a:r>
            <a:r>
              <a:rPr lang="en-US" altLang="en-US" sz="1800">
                <a:latin typeface="Arial" panose="020B0604020202020204" pitchFamily="34" charset="0"/>
              </a:rPr>
              <a:t> if and only if </a:t>
            </a:r>
            <a:r>
              <a:rPr lang="en-US" altLang="en-US" sz="1800" b="1"/>
              <a:t>J</a:t>
            </a:r>
            <a:r>
              <a:rPr lang="en-US" altLang="en-US" sz="1800"/>
              <a:t>(</a:t>
            </a:r>
            <a:r>
              <a:rPr lang="en-US" altLang="en-US" sz="1800" i="1"/>
              <a:t>r</a:t>
            </a:r>
            <a:r>
              <a:rPr lang="en-US" altLang="en-US" sz="1800"/>
              <a:t>,</a:t>
            </a:r>
            <a:r>
              <a:rPr lang="en-US" altLang="en-US" sz="1800" i="1"/>
              <a:t>c</a:t>
            </a:r>
            <a:r>
              <a:rPr lang="en-US" altLang="en-US" sz="1800"/>
              <a:t>) </a:t>
            </a:r>
            <a:r>
              <a:rPr lang="en-US" altLang="en-US" sz="1800">
                <a:sym typeface="Symbol" panose="05050102010706020507" pitchFamily="18" charset="2"/>
              </a:rPr>
              <a:t> </a:t>
            </a:r>
            <a:r>
              <a:rPr lang="en-US" altLang="en-US" sz="1800" b="1"/>
              <a:t>I</a:t>
            </a:r>
            <a:r>
              <a:rPr lang="en-US" altLang="en-US" sz="1800"/>
              <a:t>(</a:t>
            </a:r>
            <a:r>
              <a:rPr lang="en-US" altLang="en-US" sz="1800" i="1"/>
              <a:t>r</a:t>
            </a:r>
            <a:r>
              <a:rPr lang="en-US" altLang="en-US" sz="1800"/>
              <a:t>,</a:t>
            </a:r>
            <a:r>
              <a:rPr lang="en-US" altLang="en-US" sz="1800" i="1"/>
              <a:t>c</a:t>
            </a:r>
            <a:r>
              <a:rPr lang="en-US" altLang="en-US" sz="1800"/>
              <a:t>)</a:t>
            </a:r>
            <a:r>
              <a:rPr lang="en-US" altLang="en-US" sz="1800">
                <a:latin typeface="Arial" panose="020B0604020202020204" pitchFamily="34" charset="0"/>
              </a:rPr>
              <a:t>.  </a:t>
            </a: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6" descr="gscones-reconstructed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5" descr="gscones-reconstruct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4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Reconstruction</a:t>
            </a:r>
          </a:p>
        </p:txBody>
      </p:sp>
      <p:sp>
        <p:nvSpPr>
          <p:cNvPr id="47109" name="Text Box 7"/>
          <p:cNvSpPr txBox="1">
            <a:spLocks noChangeArrowheads="1"/>
          </p:cNvSpPr>
          <p:nvPr/>
        </p:nvSpPr>
        <p:spPr bwMode="auto">
          <a:xfrm>
            <a:off x="1328738" y="5162550"/>
            <a:ext cx="2119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opened image</a:t>
            </a:r>
          </a:p>
        </p:txBody>
      </p:sp>
      <p:sp>
        <p:nvSpPr>
          <p:cNvPr id="47110" name="Text Box 8"/>
          <p:cNvSpPr txBox="1">
            <a:spLocks noChangeArrowheads="1"/>
          </p:cNvSpPr>
          <p:nvPr/>
        </p:nvSpPr>
        <p:spPr bwMode="auto">
          <a:xfrm>
            <a:off x="4772025" y="5164138"/>
            <a:ext cx="347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opened image &amp; 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7115" name="Text Box 17"/>
          <p:cNvSpPr txBox="1">
            <a:spLocks noChangeArrowheads="1"/>
          </p:cNvSpPr>
          <p:nvPr/>
        </p:nvSpPr>
        <p:spPr bwMode="auto">
          <a:xfrm>
            <a:off x="381000" y="5891213"/>
            <a:ext cx="2074863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SE, Z, is a flat disk the size of the tops of the truncated cones.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6" descr="gscones-reconstructed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5" descr="gscones-reconstructed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01478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Reconstruction</a:t>
            </a:r>
          </a:p>
        </p:txBody>
      </p:sp>
      <p:sp>
        <p:nvSpPr>
          <p:cNvPr id="48133" name="Text Box 7"/>
          <p:cNvSpPr txBox="1">
            <a:spLocks noChangeArrowheads="1"/>
          </p:cNvSpPr>
          <p:nvPr/>
        </p:nvSpPr>
        <p:spPr bwMode="auto">
          <a:xfrm>
            <a:off x="728663" y="5162550"/>
            <a:ext cx="3338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opened &amp; recon. image</a:t>
            </a:r>
          </a:p>
        </p:txBody>
      </p:sp>
      <p:sp>
        <p:nvSpPr>
          <p:cNvPr id="48134" name="Text Box 8"/>
          <p:cNvSpPr txBox="1">
            <a:spLocks noChangeArrowheads="1"/>
          </p:cNvSpPr>
          <p:nvPr/>
        </p:nvSpPr>
        <p:spPr bwMode="auto">
          <a:xfrm>
            <a:off x="4684713" y="5164138"/>
            <a:ext cx="3660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opened, recon., &amp; original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8139" name="Text Box 17"/>
          <p:cNvSpPr txBox="1">
            <a:spLocks noChangeArrowheads="1"/>
          </p:cNvSpPr>
          <p:nvPr/>
        </p:nvSpPr>
        <p:spPr bwMode="auto">
          <a:xfrm>
            <a:off x="381000" y="5891213"/>
            <a:ext cx="2074863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SE, Z, is a flat disk the size of the tops of the truncated cones.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81100"/>
            <a:ext cx="8153400" cy="723900"/>
          </a:xfrm>
        </p:spPr>
        <p:txBody>
          <a:bodyPr/>
          <a:lstStyle/>
          <a:p>
            <a:r>
              <a:rPr lang="en-US" altLang="en-US" sz="3600" smtClean="0"/>
              <a:t>Grayscale Morphology: Reconstruction</a:t>
            </a:r>
          </a:p>
        </p:txBody>
      </p:sp>
      <p:pic>
        <p:nvPicPr>
          <p:cNvPr id="49155" name="Picture 7" descr="Reconstru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1981200"/>
            <a:ext cx="5584825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Text Box 17"/>
          <p:cNvSpPr txBox="1">
            <a:spLocks noChangeArrowheads="1"/>
          </p:cNvSpPr>
          <p:nvPr/>
        </p:nvSpPr>
        <p:spPr bwMode="auto">
          <a:xfrm>
            <a:off x="4572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SE, Z,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6" descr="wggray_recon_vincent"/>
          <p:cNvPicPr>
            <a:picLocks noChangeAspect="1" noChangeArrowheads="1"/>
          </p:cNvPicPr>
          <p:nvPr/>
        </p:nvPicPr>
        <p:blipFill>
          <a:blip r:embed="rId2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 Box 7"/>
          <p:cNvSpPr txBox="1">
            <a:spLocks noChangeArrowheads="1"/>
          </p:cNvSpPr>
          <p:nvPr/>
        </p:nvSpPr>
        <p:spPr bwMode="auto">
          <a:xfrm>
            <a:off x="6210300" y="2133600"/>
            <a:ext cx="2193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reconstructed opening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Reconstruction</a:t>
            </a:r>
          </a:p>
        </p:txBody>
      </p:sp>
      <p:pic>
        <p:nvPicPr>
          <p:cNvPr id="50181" name="Picture 5" descr="wgg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Text Box 8"/>
          <p:cNvSpPr txBox="1">
            <a:spLocks noChangeArrowheads="1"/>
          </p:cNvSpPr>
          <p:nvPr/>
        </p:nvSpPr>
        <p:spPr bwMode="auto">
          <a:xfrm>
            <a:off x="3352800" y="2133600"/>
            <a:ext cx="836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original</a:t>
            </a:r>
          </a:p>
        </p:txBody>
      </p:sp>
      <p:sp>
        <p:nvSpPr>
          <p:cNvPr id="50187" name="Text Box 17"/>
          <p:cNvSpPr txBox="1">
            <a:spLocks noChangeArrowheads="1"/>
          </p:cNvSpPr>
          <p:nvPr/>
        </p:nvSpPr>
        <p:spPr bwMode="auto">
          <a:xfrm>
            <a:off x="4572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SE, Z,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5" descr="wgg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 Box 8"/>
          <p:cNvSpPr txBox="1">
            <a:spLocks noChangeArrowheads="1"/>
          </p:cNvSpPr>
          <p:nvPr/>
        </p:nvSpPr>
        <p:spPr bwMode="auto">
          <a:xfrm>
            <a:off x="7543800" y="2133600"/>
            <a:ext cx="836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original</a:t>
            </a:r>
          </a:p>
        </p:txBody>
      </p:sp>
      <p:pic>
        <p:nvPicPr>
          <p:cNvPr id="51204" name="Picture 5" descr="wggray_open"/>
          <p:cNvPicPr>
            <a:picLocks noChangeAspect="1" noChangeArrowheads="1"/>
          </p:cNvPicPr>
          <p:nvPr/>
        </p:nvPicPr>
        <p:blipFill>
          <a:blip r:embed="rId3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7"/>
          <p:cNvSpPr txBox="1">
            <a:spLocks noChangeArrowheads="1"/>
          </p:cNvSpPr>
          <p:nvPr/>
        </p:nvSpPr>
        <p:spPr bwMode="auto">
          <a:xfrm>
            <a:off x="3276600" y="2133600"/>
            <a:ext cx="9128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opening</a:t>
            </a:r>
          </a:p>
        </p:txBody>
      </p:sp>
      <p:sp>
        <p:nvSpPr>
          <p:cNvPr id="51206" name="Rectangle 4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Reconstruction</a:t>
            </a:r>
          </a:p>
        </p:txBody>
      </p:sp>
      <p:sp>
        <p:nvSpPr>
          <p:cNvPr id="51211" name="Text Box 17"/>
          <p:cNvSpPr txBox="1">
            <a:spLocks noChangeArrowheads="1"/>
          </p:cNvSpPr>
          <p:nvPr/>
        </p:nvSpPr>
        <p:spPr bwMode="auto">
          <a:xfrm>
            <a:off x="4572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SE, Z,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5" descr="wggray_open"/>
          <p:cNvPicPr>
            <a:picLocks noChangeAspect="1" noChangeArrowheads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 Box 7"/>
          <p:cNvSpPr txBox="1">
            <a:spLocks noChangeArrowheads="1"/>
          </p:cNvSpPr>
          <p:nvPr/>
        </p:nvSpPr>
        <p:spPr bwMode="auto">
          <a:xfrm>
            <a:off x="7467600" y="2133600"/>
            <a:ext cx="9128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opening</a:t>
            </a:r>
          </a:p>
        </p:txBody>
      </p:sp>
      <p:pic>
        <p:nvPicPr>
          <p:cNvPr id="52228" name="Picture 6" descr="wggray_recon_vincent"/>
          <p:cNvPicPr>
            <a:picLocks noChangeAspect="1" noChangeArrowheads="1"/>
          </p:cNvPicPr>
          <p:nvPr/>
        </p:nvPicPr>
        <p:blipFill>
          <a:blip r:embed="rId3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6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7"/>
          <p:cNvSpPr txBox="1">
            <a:spLocks noChangeArrowheads="1"/>
          </p:cNvSpPr>
          <p:nvPr/>
        </p:nvSpPr>
        <p:spPr bwMode="auto">
          <a:xfrm>
            <a:off x="2019300" y="2133600"/>
            <a:ext cx="2193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reconstructed opening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type="title"/>
          </p:nvPr>
        </p:nvSpPr>
        <p:spPr>
          <a:xfrm>
            <a:off x="1447800" y="1181100"/>
            <a:ext cx="6248400" cy="723900"/>
          </a:xfrm>
        </p:spPr>
        <p:txBody>
          <a:bodyPr/>
          <a:lstStyle/>
          <a:p>
            <a:r>
              <a:rPr lang="en-US" altLang="en-US" sz="3600" smtClean="0"/>
              <a:t>Grayscale Reconstruction</a:t>
            </a:r>
          </a:p>
        </p:txBody>
      </p:sp>
      <p:sp>
        <p:nvSpPr>
          <p:cNvPr id="52235" name="Text Box 17"/>
          <p:cNvSpPr txBox="1">
            <a:spLocks noChangeArrowheads="1"/>
          </p:cNvSpPr>
          <p:nvPr/>
        </p:nvSpPr>
        <p:spPr bwMode="auto">
          <a:xfrm>
            <a:off x="457200" y="6103938"/>
            <a:ext cx="1828800" cy="3048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>
              <a:defRPr sz="1400">
                <a:latin typeface="Comic Sans MS" panose="030F0702030302020204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/>
              <a:t>SE, Z, is a flat disk.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4B71-B490-441D-9765-D1B7C805DEA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/>
          <p:cNvSpPr txBox="1">
            <a:spLocks noChangeArrowheads="1"/>
          </p:cNvSpPr>
          <p:nvPr/>
        </p:nvSpPr>
        <p:spPr bwMode="auto">
          <a:xfrm>
            <a:off x="762000" y="2835275"/>
            <a:ext cx="7924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/>
              <a:t>p</a:t>
            </a:r>
            <a:r>
              <a:rPr lang="en-US" altLang="en-US"/>
              <a:t>, in an </a:t>
            </a:r>
            <a:r>
              <a:rPr lang="en-US" altLang="en-US" i="1"/>
              <a:t>n</a:t>
            </a:r>
            <a:r>
              <a:rPr lang="en-US" altLang="en-US"/>
              <a:t>-dimensional vector space </a:t>
            </a:r>
            <a:r>
              <a:rPr lang="en-US" altLang="en-US">
                <a:latin typeface="Castellar" panose="020A0402060406010301" pitchFamily="18" charset="0"/>
                <a:sym typeface="Euclid Math Two" panose="02050601010101010101" pitchFamily="18" charset="2"/>
              </a:rPr>
              <a:t></a:t>
            </a:r>
            <a:r>
              <a:rPr lang="en-US" altLang="en-US" i="1" baseline="30000"/>
              <a:t>n</a:t>
            </a:r>
            <a:r>
              <a:rPr lang="en-US" altLang="en-US"/>
              <a:t>.  Associated with each </a:t>
            </a:r>
            <a:r>
              <a:rPr lang="en-US" altLang="en-US" b="1"/>
              <a:t>p</a:t>
            </a:r>
            <a:r>
              <a:rPr lang="en-US" altLang="en-US"/>
              <a:t> is a value from </a:t>
            </a:r>
            <a:r>
              <a:rPr lang="en-US" altLang="en-US">
                <a:latin typeface="Castellar" panose="020A0402060406010301" pitchFamily="18" charset="0"/>
                <a:sym typeface="Euclid Math Two" panose="02050601010101010101" pitchFamily="18" charset="2"/>
              </a:rPr>
              <a:t></a:t>
            </a:r>
            <a:r>
              <a:rPr lang="en-US" altLang="en-US" baseline="30000"/>
              <a:t>*</a:t>
            </a:r>
            <a:r>
              <a:rPr lang="en-US" altLang="en-US"/>
              <a:t>.  The set of pixel locations together with their associated values form the image </a:t>
            </a:r>
            <a:r>
              <a:rPr lang="en-US" altLang="en-US">
                <a:cs typeface="Times New Roman" panose="02020603050405020304" pitchFamily="18" charset="0"/>
              </a:rPr>
              <a:t>–</a:t>
            </a:r>
            <a:r>
              <a:rPr lang="en-US" altLang="en-US"/>
              <a:t> a set in </a:t>
            </a:r>
            <a:r>
              <a:rPr lang="en-US" altLang="en-US">
                <a:latin typeface="Castellar" panose="020A0402060406010301" pitchFamily="18" charset="0"/>
                <a:sym typeface="Euclid Math Two" panose="02050601010101010101" pitchFamily="18" charset="2"/>
              </a:rPr>
              <a:t></a:t>
            </a:r>
            <a:r>
              <a:rPr lang="en-US" altLang="en-US" baseline="30000"/>
              <a:t>n+1</a:t>
            </a:r>
            <a:r>
              <a:rPr lang="en-US" altLang="en-US"/>
              <a:t>:</a:t>
            </a:r>
            <a:endParaRPr lang="en-US" altLang="en-US">
              <a:cs typeface="Times New Roman" panose="02020603050405020304" pitchFamily="18" charset="0"/>
              <a:sym typeface="Euclid Math Two" panose="02050601010101010101" pitchFamily="18" charset="2"/>
            </a:endParaRPr>
          </a:p>
        </p:txBody>
      </p:sp>
      <p:sp>
        <p:nvSpPr>
          <p:cNvPr id="7171" name="Text Box 8"/>
          <p:cNvSpPr txBox="1">
            <a:spLocks noChangeArrowheads="1"/>
          </p:cNvSpPr>
          <p:nvPr/>
        </p:nvSpPr>
        <p:spPr bwMode="auto">
          <a:xfrm>
            <a:off x="762000" y="1676400"/>
            <a:ext cx="80010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In mathematical morphology a real image, </a:t>
            </a:r>
            <a:r>
              <a:rPr lang="en-US" altLang="en-US" b="1"/>
              <a:t>I</a:t>
            </a:r>
            <a:r>
              <a:rPr lang="en-US" altLang="en-US"/>
              <a:t>, is defined as a function that occupies a volume in a Euclidean vector space.  </a:t>
            </a:r>
            <a:r>
              <a:rPr lang="en-US" altLang="en-US" b="1"/>
              <a:t>I</a:t>
            </a:r>
            <a:r>
              <a:rPr lang="en-US" altLang="en-US">
                <a:cs typeface="Times New Roman" panose="02020603050405020304" pitchFamily="18" charset="0"/>
              </a:rPr>
              <a:t> </a:t>
            </a:r>
            <a:r>
              <a:rPr lang="en-US" altLang="en-US"/>
              <a:t>comprises a set, </a:t>
            </a:r>
            <a:r>
              <a:rPr lang="en-US" altLang="en-US" i="1"/>
              <a:t>S</a:t>
            </a:r>
            <a:r>
              <a:rPr lang="en-US" altLang="en-US" baseline="-25000"/>
              <a:t>p</a:t>
            </a:r>
            <a:r>
              <a:rPr lang="en-US" altLang="en-US"/>
              <a:t>, of coordinate vectors (or pixel locations), </a:t>
            </a:r>
            <a:endParaRPr lang="en-US" altLang="en-US" baseline="30000">
              <a:cs typeface="Times New Roman" panose="02020603050405020304" pitchFamily="18" charset="0"/>
              <a:sym typeface="Euclid Math Two" panose="02050601010101010101" pitchFamily="18" charset="2"/>
            </a:endParaRPr>
          </a:p>
        </p:txBody>
      </p:sp>
      <p:sp>
        <p:nvSpPr>
          <p:cNvPr id="7172" name="Rectangle 14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7772400" cy="723900"/>
          </a:xfrm>
          <a:noFill/>
        </p:spPr>
        <p:txBody>
          <a:bodyPr lIns="92075" tIns="46038" rIns="92075" bIns="46038">
            <a:spAutoFit/>
          </a:bodyPr>
          <a:lstStyle/>
          <a:p>
            <a:pPr algn="l"/>
            <a:r>
              <a:rPr lang="en-US" altLang="en-US" smtClean="0"/>
              <a:t>Real Images</a:t>
            </a:r>
          </a:p>
        </p:txBody>
      </p:sp>
      <p:graphicFrame>
        <p:nvGraphicFramePr>
          <p:cNvPr id="7173" name="Object 1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9029700" y="27241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9700" y="27241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22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11402298"/>
              </p:ext>
            </p:extLst>
          </p:nvPr>
        </p:nvGraphicFramePr>
        <p:xfrm>
          <a:off x="1419225" y="4100513"/>
          <a:ext cx="452437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5" imgW="2654280" imgH="304560" progId="Equation.DSMT4">
                  <p:embed/>
                </p:oleObj>
              </mc:Choice>
              <mc:Fallback>
                <p:oleObj name="Equation" r:id="rId5" imgW="2654280" imgH="30456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4100513"/>
                        <a:ext cx="4524375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762000" y="4692650"/>
            <a:ext cx="77724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Thus, a conventional, 1-band, </a:t>
            </a:r>
            <a:r>
              <a:rPr lang="en-US" altLang="en-US" i="1"/>
              <a:t>R</a:t>
            </a:r>
            <a:r>
              <a:rPr lang="en-US" altLang="en-US">
                <a:cs typeface="Times New Roman" panose="02020603050405020304" pitchFamily="18" charset="0"/>
              </a:rPr>
              <a:t>×</a:t>
            </a:r>
            <a:r>
              <a:rPr lang="en-US" altLang="en-US" i="1">
                <a:cs typeface="Times New Roman" panose="02020603050405020304" pitchFamily="18" charset="0"/>
              </a:rPr>
              <a:t>C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  <a:r>
              <a:rPr lang="en-US" altLang="en-US"/>
              <a:t>image is a 3D structure with </a:t>
            </a:r>
            <a:r>
              <a:rPr lang="en-US" altLang="en-US" i="1"/>
              <a:t>S</a:t>
            </a:r>
            <a:r>
              <a:rPr lang="en-US" altLang="en-US" baseline="-25000"/>
              <a:t>p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 </a:t>
            </a:r>
            <a:r>
              <a:rPr lang="en-US" altLang="en-US">
                <a:latin typeface="Castellar" panose="020A0402060406010301" pitchFamily="18" charset="0"/>
                <a:sym typeface="Euclid Math Two" panose="02050601010101010101" pitchFamily="18" charset="2"/>
              </a:rPr>
              <a:t></a:t>
            </a:r>
            <a:r>
              <a:rPr lang="en-US" altLang="en-US" baseline="30000"/>
              <a:t>2</a:t>
            </a:r>
            <a:r>
              <a:rPr lang="en-US" altLang="en-US"/>
              <a:t> and </a:t>
            </a:r>
            <a:r>
              <a:rPr lang="en-US" altLang="en-US" b="1"/>
              <a:t>I</a:t>
            </a:r>
            <a:r>
              <a:rPr lang="en-US" altLang="en-US"/>
              <a:t>(</a:t>
            </a:r>
            <a:r>
              <a:rPr lang="en-US" altLang="en-US" b="1"/>
              <a:t>p</a:t>
            </a:r>
            <a:r>
              <a:rPr lang="en-US" altLang="en-US"/>
              <a:t>)</a:t>
            </a:r>
            <a:r>
              <a:rPr lang="en-US" altLang="en-US">
                <a:sym typeface="Symbol" panose="05050102010706020507" pitchFamily="18" charset="2"/>
              </a:rPr>
              <a:t></a:t>
            </a:r>
            <a:r>
              <a:rPr lang="en-US" altLang="en-US">
                <a:latin typeface="Castellar" panose="020A0402060406010301" pitchFamily="18" charset="0"/>
                <a:sym typeface="Euclid Math Two" panose="02050601010101010101" pitchFamily="18" charset="2"/>
              </a:rPr>
              <a:t></a:t>
            </a:r>
            <a:r>
              <a:rPr lang="en-US" altLang="en-US">
                <a:sym typeface="Symbol" panose="05050102010706020507" pitchFamily="18" charset="2"/>
              </a:rPr>
              <a:t>.  </a:t>
            </a:r>
            <a:r>
              <a:rPr lang="en-US" altLang="en-US"/>
              <a:t>By convention in the literature of MM,  </a:t>
            </a:r>
            <a:r>
              <a:rPr lang="en-US" altLang="en-US" i="1"/>
              <a:t>S</a:t>
            </a:r>
            <a:r>
              <a:rPr lang="en-US" altLang="en-US" baseline="-25000"/>
              <a:t>p</a:t>
            </a:r>
            <a:r>
              <a:rPr lang="en-US" altLang="en-US" b="1" baseline="-25000"/>
              <a:t> </a:t>
            </a:r>
            <a:r>
              <a:rPr lang="en-US" altLang="en-US">
                <a:cs typeface="Times New Roman" panose="02020603050405020304" pitchFamily="18" charset="0"/>
              </a:rPr>
              <a:t>≡ </a:t>
            </a:r>
            <a:r>
              <a:rPr lang="en-US" altLang="en-US">
                <a:sym typeface="Euclid Math Two" panose="02050601010101010101" pitchFamily="18" charset="2"/>
              </a:rPr>
              <a:t></a:t>
            </a:r>
            <a:r>
              <a:rPr lang="en-US" altLang="en-US" baseline="30000">
                <a:cs typeface="Times New Roman" panose="02020603050405020304" pitchFamily="18" charset="0"/>
              </a:rPr>
              <a:t>n</a:t>
            </a:r>
            <a:r>
              <a:rPr lang="en-US" altLang="en-US"/>
              <a:t>, a real image is defined over all of </a:t>
            </a:r>
            <a:r>
              <a:rPr lang="en-US" altLang="en-US">
                <a:sym typeface="Euclid Math Two" panose="02050601010101010101" pitchFamily="18" charset="2"/>
              </a:rPr>
              <a:t></a:t>
            </a:r>
            <a:r>
              <a:rPr lang="en-US" altLang="en-US" baseline="30000">
                <a:cs typeface="Times New Roman" panose="02020603050405020304" pitchFamily="18" charset="0"/>
              </a:rPr>
              <a:t>n</a:t>
            </a:r>
            <a:r>
              <a:rPr lang="en-US" altLang="en-US"/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104900"/>
            <a:ext cx="7772400" cy="723900"/>
          </a:xfrm>
        </p:spPr>
        <p:txBody>
          <a:bodyPr/>
          <a:lstStyle/>
          <a:p>
            <a:pPr algn="l"/>
            <a:r>
              <a:rPr lang="en-US" altLang="en-US" dirty="0" smtClean="0"/>
              <a:t>Support of an Image</a:t>
            </a:r>
          </a:p>
        </p:txBody>
      </p:sp>
      <p:pic>
        <p:nvPicPr>
          <p:cNvPr id="8195" name="Picture 3" descr="Sup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057400"/>
            <a:ext cx="7834312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609600" y="2438400"/>
            <a:ext cx="35052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8197" name="Text Box 7"/>
          <p:cNvSpPr txBox="1">
            <a:spLocks noChangeArrowheads="1"/>
          </p:cNvSpPr>
          <p:nvPr/>
        </p:nvSpPr>
        <p:spPr bwMode="auto">
          <a:xfrm>
            <a:off x="381000" y="2133600"/>
            <a:ext cx="373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/>
              <a:t>The support of a real image,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b="1" dirty="0"/>
              <a:t>I</a:t>
            </a:r>
            <a:r>
              <a:rPr lang="en-US" altLang="en-US" sz="2000" dirty="0"/>
              <a:t>, is</a:t>
            </a:r>
          </a:p>
        </p:txBody>
      </p:sp>
      <p:grpSp>
        <p:nvGrpSpPr>
          <p:cNvPr id="8199" name="Group 18"/>
          <p:cNvGrpSpPr>
            <a:grpSpLocks/>
          </p:cNvGrpSpPr>
          <p:nvPr/>
        </p:nvGrpSpPr>
        <p:grpSpPr bwMode="auto">
          <a:xfrm>
            <a:off x="381000" y="4367530"/>
            <a:ext cx="3657600" cy="952500"/>
            <a:chOff x="288" y="2880"/>
            <a:chExt cx="2304" cy="600"/>
          </a:xfrm>
        </p:grpSpPr>
        <p:sp>
          <p:nvSpPr>
            <p:cNvPr id="8208" name="Text Box 15"/>
            <p:cNvSpPr txBox="1">
              <a:spLocks noChangeArrowheads="1"/>
            </p:cNvSpPr>
            <p:nvPr/>
          </p:nvSpPr>
          <p:spPr bwMode="auto">
            <a:xfrm>
              <a:off x="288" y="3249"/>
              <a:ext cx="912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/>
                <a:t>in </a:t>
              </a:r>
              <a:r>
                <a:rPr lang="en-US" altLang="en-US" sz="1800">
                  <a:sym typeface="Euclid Math Two" panose="02050601010101010101" pitchFamily="18" charset="2"/>
                </a:rPr>
                <a:t></a:t>
              </a:r>
              <a:r>
                <a:rPr lang="en-US" altLang="en-US" sz="2000" baseline="30000">
                  <a:sym typeface="Euclid Math Two" panose="02050601010101010101" pitchFamily="18" charset="2"/>
                </a:rPr>
                <a:t>n</a:t>
              </a:r>
              <a:r>
                <a:rPr lang="en-US" altLang="en-US" sz="1800">
                  <a:sym typeface="Euclid Math Two" panose="02050601010101010101" pitchFamily="18" charset="2"/>
                </a:rPr>
                <a:t> </a:t>
              </a:r>
              <a:r>
                <a:rPr lang="en-US" altLang="en-US" sz="1800"/>
                <a:t>where </a:t>
              </a:r>
            </a:p>
          </p:txBody>
        </p:sp>
        <p:sp>
          <p:nvSpPr>
            <p:cNvPr id="8209" name="Text Box 6"/>
            <p:cNvSpPr txBox="1">
              <a:spLocks noChangeArrowheads="1"/>
            </p:cNvSpPr>
            <p:nvPr/>
          </p:nvSpPr>
          <p:spPr bwMode="auto">
            <a:xfrm>
              <a:off x="288" y="2880"/>
              <a:ext cx="2304" cy="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/>
                <a:t>The complement of the support is, therefore, the set of pixel locations </a:t>
              </a:r>
            </a:p>
          </p:txBody>
        </p:sp>
      </p:grpSp>
      <p:sp>
        <p:nvSpPr>
          <p:cNvPr id="8200" name="Text Box 12"/>
          <p:cNvSpPr txBox="1">
            <a:spLocks noChangeArrowheads="1"/>
          </p:cNvSpPr>
          <p:nvPr/>
        </p:nvSpPr>
        <p:spPr bwMode="auto">
          <a:xfrm>
            <a:off x="856456" y="3896360"/>
            <a:ext cx="27305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="1" dirty="0"/>
              <a:t>I</a:t>
            </a:r>
            <a:r>
              <a:rPr lang="en-US" altLang="en-US" sz="2000" dirty="0"/>
              <a:t>(</a:t>
            </a:r>
            <a:r>
              <a:rPr lang="en-US" altLang="en-US" sz="2000" b="1" dirty="0"/>
              <a:t>p</a:t>
            </a:r>
            <a:r>
              <a:rPr lang="en-US" altLang="en-US" sz="2000" dirty="0"/>
              <a:t>) </a:t>
            </a:r>
            <a:r>
              <a:rPr lang="en-US" altLang="en-US" sz="2000" dirty="0">
                <a:sym typeface="Symbol" panose="05050102010706020507" pitchFamily="18" charset="2"/>
              </a:rPr>
              <a:t>   and  </a:t>
            </a:r>
            <a:r>
              <a:rPr lang="en-US" altLang="en-US" sz="2000" b="1" dirty="0"/>
              <a:t>I</a:t>
            </a:r>
            <a:r>
              <a:rPr lang="en-US" altLang="en-US" sz="2000" dirty="0"/>
              <a:t>(</a:t>
            </a:r>
            <a:r>
              <a:rPr lang="en-US" altLang="en-US" sz="2000" b="1" dirty="0"/>
              <a:t>p</a:t>
            </a:r>
            <a:r>
              <a:rPr lang="en-US" altLang="en-US" sz="2000" dirty="0"/>
              <a:t>) </a:t>
            </a:r>
            <a:r>
              <a:rPr lang="en-US" altLang="en-US" sz="2000" dirty="0">
                <a:sym typeface="Symbol" panose="05050102010706020507" pitchFamily="18" charset="2"/>
              </a:rPr>
              <a:t> .</a:t>
            </a:r>
          </a:p>
        </p:txBody>
      </p:sp>
      <p:grpSp>
        <p:nvGrpSpPr>
          <p:cNvPr id="8201" name="Group 16"/>
          <p:cNvGrpSpPr>
            <a:grpSpLocks/>
          </p:cNvGrpSpPr>
          <p:nvPr/>
        </p:nvGrpSpPr>
        <p:grpSpPr bwMode="auto">
          <a:xfrm>
            <a:off x="381000" y="3148965"/>
            <a:ext cx="3657600" cy="676275"/>
            <a:chOff x="240" y="2064"/>
            <a:chExt cx="2304" cy="426"/>
          </a:xfrm>
        </p:grpSpPr>
        <p:sp>
          <p:nvSpPr>
            <p:cNvPr id="8206" name="Text Box 9"/>
            <p:cNvSpPr txBox="1">
              <a:spLocks noChangeArrowheads="1"/>
            </p:cNvSpPr>
            <p:nvPr/>
          </p:nvSpPr>
          <p:spPr bwMode="auto">
            <a:xfrm>
              <a:off x="240" y="2064"/>
              <a:ext cx="230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That is, the support of a real image is </a:t>
              </a:r>
            </a:p>
          </p:txBody>
        </p:sp>
        <p:sp>
          <p:nvSpPr>
            <p:cNvPr id="8207" name="Text Box 13"/>
            <p:cNvSpPr txBox="1">
              <a:spLocks noChangeArrowheads="1"/>
            </p:cNvSpPr>
            <p:nvPr/>
          </p:nvSpPr>
          <p:spPr bwMode="auto">
            <a:xfrm>
              <a:off x="240" y="2259"/>
              <a:ext cx="230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/>
                <a:t>the set pixel locations in </a:t>
              </a:r>
              <a:r>
                <a:rPr lang="en-US" altLang="en-US" sz="1800">
                  <a:sym typeface="Euclid Math Two" panose="02050601010101010101" pitchFamily="18" charset="2"/>
                </a:rPr>
                <a:t></a:t>
              </a:r>
              <a:r>
                <a:rPr lang="en-US" altLang="en-US" sz="2000" baseline="30000">
                  <a:sym typeface="Euclid Math Two" panose="02050601010101010101" pitchFamily="18" charset="2"/>
                </a:rPr>
                <a:t>n</a:t>
              </a:r>
              <a:r>
                <a:rPr lang="en-US" altLang="en-US" sz="1800">
                  <a:sym typeface="Euclid Math Two" panose="02050601010101010101" pitchFamily="18" charset="2"/>
                </a:rPr>
                <a:t> </a:t>
              </a:r>
              <a:r>
                <a:rPr lang="en-US" altLang="en-US" sz="1800"/>
                <a:t>such that</a:t>
              </a:r>
            </a:p>
          </p:txBody>
        </p:sp>
      </p:grpSp>
      <p:sp>
        <p:nvSpPr>
          <p:cNvPr id="8202" name="Text Box 17"/>
          <p:cNvSpPr txBox="1">
            <a:spLocks noChangeArrowheads="1"/>
          </p:cNvSpPr>
          <p:nvPr/>
        </p:nvSpPr>
        <p:spPr bwMode="auto">
          <a:xfrm>
            <a:off x="931862" y="5391150"/>
            <a:ext cx="25796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="1" dirty="0"/>
              <a:t>I</a:t>
            </a:r>
            <a:r>
              <a:rPr lang="en-US" altLang="en-US" sz="2000" dirty="0"/>
              <a:t>(</a:t>
            </a:r>
            <a:r>
              <a:rPr lang="en-US" altLang="en-US" sz="2000" b="1" dirty="0"/>
              <a:t>p</a:t>
            </a:r>
            <a:r>
              <a:rPr lang="en-US" altLang="en-US" sz="2000" dirty="0"/>
              <a:t>) </a:t>
            </a:r>
            <a:r>
              <a:rPr lang="en-US" altLang="en-US" sz="2000" dirty="0">
                <a:sym typeface="Symbol" panose="05050102010706020507" pitchFamily="18" charset="2"/>
              </a:rPr>
              <a:t>=   or  </a:t>
            </a:r>
            <a:r>
              <a:rPr lang="en-US" altLang="en-US" sz="2000" b="1" dirty="0"/>
              <a:t>I</a:t>
            </a:r>
            <a:r>
              <a:rPr lang="en-US" altLang="en-US" sz="2000" dirty="0"/>
              <a:t>(</a:t>
            </a:r>
            <a:r>
              <a:rPr lang="en-US" altLang="en-US" sz="2000" b="1" dirty="0"/>
              <a:t>p</a:t>
            </a:r>
            <a:r>
              <a:rPr lang="en-US" altLang="en-US" sz="2000" dirty="0"/>
              <a:t>) </a:t>
            </a:r>
            <a:r>
              <a:rPr lang="en-US" altLang="en-US" sz="2000" dirty="0">
                <a:sym typeface="Symbol" panose="05050102010706020507" pitchFamily="18" charset="2"/>
              </a:rPr>
              <a:t>= .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2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381837"/>
              </p:ext>
            </p:extLst>
          </p:nvPr>
        </p:nvGraphicFramePr>
        <p:xfrm>
          <a:off x="533400" y="2601595"/>
          <a:ext cx="337661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Equation" r:id="rId4" imgW="1981080" imgH="279360" progId="Equation.DSMT4">
                  <p:embed/>
                </p:oleObj>
              </mc:Choice>
              <mc:Fallback>
                <p:oleObj name="Equation" r:id="rId4" imgW="1981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601595"/>
                        <a:ext cx="3376612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3811588" cy="701675"/>
          </a:xfrm>
          <a:noFill/>
        </p:spPr>
        <p:txBody>
          <a:bodyPr>
            <a:spAutoFit/>
          </a:bodyPr>
          <a:lstStyle/>
          <a:p>
            <a:r>
              <a:rPr lang="en-US" altLang="en-US" smtClean="0"/>
              <a:t>Grayscale Images</a:t>
            </a:r>
          </a:p>
        </p:txBody>
      </p:sp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457200" y="1812925"/>
            <a:ext cx="8382000" cy="286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en-US" dirty="0"/>
              <a:t>If over its support, </a:t>
            </a:r>
            <a:r>
              <a:rPr lang="en-US" altLang="en-US" b="1" dirty="0"/>
              <a:t>I</a:t>
            </a:r>
            <a:r>
              <a:rPr lang="en-US" altLang="en-US" dirty="0"/>
              <a:t> takes on more than one real value, then </a:t>
            </a:r>
            <a:r>
              <a:rPr lang="en-US" altLang="en-US" b="1" dirty="0"/>
              <a:t>I</a:t>
            </a:r>
            <a:r>
              <a:rPr lang="en-US" altLang="en-US" dirty="0"/>
              <a:t> is called </a:t>
            </a:r>
            <a:r>
              <a:rPr lang="en-US" altLang="en-US" i="1" dirty="0"/>
              <a:t>grayscale</a:t>
            </a:r>
            <a:r>
              <a:rPr lang="en-US" altLang="en-US" dirty="0"/>
              <a:t>.  </a:t>
            </a:r>
          </a:p>
          <a:p>
            <a:pPr>
              <a:spcAft>
                <a:spcPct val="50000"/>
              </a:spcAft>
            </a:pPr>
            <a:r>
              <a:rPr lang="en-US" altLang="en-US" dirty="0"/>
              <a:t>The</a:t>
            </a:r>
            <a:r>
              <a:rPr lang="en-US" altLang="en-US" dirty="0">
                <a:latin typeface="Euclid Math Two" panose="02050601010101010101" pitchFamily="18" charset="2"/>
              </a:rPr>
              <a:t> </a:t>
            </a:r>
            <a:r>
              <a:rPr lang="en-US" altLang="en-US" dirty="0"/>
              <a:t>object commonly known as a black and white photograph is a</a:t>
            </a:r>
            <a:r>
              <a:rPr lang="en-US" altLang="en-US" dirty="0">
                <a:latin typeface="Euclid Math Two" panose="02050601010101010101" pitchFamily="18" charset="2"/>
              </a:rPr>
              <a:t> </a:t>
            </a:r>
            <a:r>
              <a:rPr lang="en-US" altLang="en-US" dirty="0"/>
              <a:t>grayscale image that has support in a rectangular subset of </a:t>
            </a:r>
            <a:r>
              <a:rPr lang="en-US" altLang="en-US" dirty="0">
                <a:latin typeface="Euclid Math Two" panose="02050601010101010101" pitchFamily="18" charset="2"/>
              </a:rPr>
              <a:t>R</a:t>
            </a:r>
            <a:r>
              <a:rPr lang="en-US" altLang="en-US" baseline="30000" dirty="0"/>
              <a:t>2</a:t>
            </a:r>
            <a:r>
              <a:rPr lang="en-US" altLang="en-US" dirty="0"/>
              <a:t>. Within that region, the image has gray values that vary between black and white.  If the intensity of each pixel is plotted over the support plane, then</a:t>
            </a:r>
          </a:p>
        </p:txBody>
      </p:sp>
      <p:sp>
        <p:nvSpPr>
          <p:cNvPr id="9220" name="Text Box 8"/>
          <p:cNvSpPr txBox="1">
            <a:spLocks noChangeArrowheads="1"/>
          </p:cNvSpPr>
          <p:nvPr/>
        </p:nvSpPr>
        <p:spPr bwMode="auto">
          <a:xfrm>
            <a:off x="457200" y="5375275"/>
            <a:ext cx="830580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is a volume in </a:t>
            </a:r>
            <a:r>
              <a:rPr lang="en-US" altLang="en-US">
                <a:latin typeface="Euclid Math Two" panose="02050601010101010101" pitchFamily="18" charset="2"/>
              </a:rPr>
              <a:t>R</a:t>
            </a:r>
            <a:r>
              <a:rPr lang="en-US" altLang="en-US" baseline="30000"/>
              <a:t>3</a:t>
            </a:r>
            <a:r>
              <a:rPr lang="en-US" altLang="en-US"/>
              <a:t>.  In the abstraction of MM we assume the image does exist outside the support rectangle, but that </a:t>
            </a:r>
            <a:r>
              <a:rPr lang="en-US" altLang="en-US" b="1"/>
              <a:t>I</a:t>
            </a:r>
            <a:r>
              <a:rPr lang="en-US" altLang="en-US"/>
              <a:t>(</a:t>
            </a:r>
            <a:r>
              <a:rPr lang="en-US" altLang="en-US" b="1"/>
              <a:t>p</a:t>
            </a:r>
            <a:r>
              <a:rPr lang="en-US" altLang="en-US"/>
              <a:t>) = </a:t>
            </a:r>
            <a:r>
              <a:rPr lang="en-US" altLang="en-US">
                <a:sym typeface="Symbol" panose="05050102010706020507" pitchFamily="18" charset="2"/>
              </a:rPr>
              <a:t> there.  </a:t>
            </a:r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1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293335"/>
              </p:ext>
            </p:extLst>
          </p:nvPr>
        </p:nvGraphicFramePr>
        <p:xfrm>
          <a:off x="2883120" y="4724400"/>
          <a:ext cx="3530160" cy="55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3" imgW="1765080" imgH="279360" progId="Equation.DSMT4">
                  <p:embed/>
                </p:oleObj>
              </mc:Choice>
              <mc:Fallback>
                <p:oleObj name="Equation" r:id="rId3" imgW="1765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3120" y="4724400"/>
                        <a:ext cx="3530160" cy="558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0" y="990600"/>
            <a:ext cx="4191000" cy="723900"/>
          </a:xfrm>
        </p:spPr>
        <p:txBody>
          <a:bodyPr/>
          <a:lstStyle/>
          <a:p>
            <a:r>
              <a:rPr lang="en-US" altLang="en-US" smtClean="0"/>
              <a:t>Grayscale Images</a:t>
            </a:r>
          </a:p>
        </p:txBody>
      </p:sp>
      <p:sp>
        <p:nvSpPr>
          <p:cNvPr id="10243" name="Text Box 33"/>
          <p:cNvSpPr txBox="1">
            <a:spLocks noChangeArrowheads="1"/>
          </p:cNvSpPr>
          <p:nvPr/>
        </p:nvSpPr>
        <p:spPr bwMode="auto">
          <a:xfrm>
            <a:off x="1287463" y="4964113"/>
            <a:ext cx="6569075" cy="1108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13500000" algn="br" rotWithShape="0">
              <a:prstClr val="black">
                <a:alpha val="40000"/>
              </a:prstClr>
            </a:outerShdw>
          </a:effectLst>
        </p:spPr>
        <p:txBody>
          <a:bodyPr tIns="91440" bIns="91440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In MM, a 2D grayscale image is treated as a 3D solid in space </a:t>
            </a:r>
            <a:r>
              <a:rPr lang="en-US" altLang="en-US" sz="2000">
                <a:cs typeface="Times New Roman" panose="02020603050405020304" pitchFamily="18" charset="0"/>
              </a:rPr>
              <a:t>– a landscape – </a:t>
            </a:r>
            <a:r>
              <a:rPr lang="en-US" altLang="en-US" sz="2000"/>
              <a:t>whose height above the surface at a point is proportional to the brightness of the corresponding pixel. </a:t>
            </a:r>
          </a:p>
        </p:txBody>
      </p:sp>
      <p:grpSp>
        <p:nvGrpSpPr>
          <p:cNvPr id="10244" name="Group 37"/>
          <p:cNvGrpSpPr>
            <a:grpSpLocks/>
          </p:cNvGrpSpPr>
          <p:nvPr/>
        </p:nvGrpSpPr>
        <p:grpSpPr bwMode="auto">
          <a:xfrm>
            <a:off x="1550988" y="2057400"/>
            <a:ext cx="6040437" cy="2738438"/>
            <a:chOff x="977" y="1296"/>
            <a:chExt cx="3805" cy="1725"/>
          </a:xfrm>
        </p:grpSpPr>
        <p:grpSp>
          <p:nvGrpSpPr>
            <p:cNvPr id="10248" name="Group 31"/>
            <p:cNvGrpSpPr>
              <a:grpSpLocks/>
            </p:cNvGrpSpPr>
            <p:nvPr/>
          </p:nvGrpSpPr>
          <p:grpSpPr bwMode="auto">
            <a:xfrm>
              <a:off x="977" y="1296"/>
              <a:ext cx="1344" cy="1056"/>
              <a:chOff x="912" y="1632"/>
              <a:chExt cx="1344" cy="1056"/>
            </a:xfrm>
          </p:grpSpPr>
          <p:sp>
            <p:nvSpPr>
              <p:cNvPr id="10254" name="Rectangle 15"/>
              <p:cNvSpPr>
                <a:spLocks noChangeArrowheads="1"/>
              </p:cNvSpPr>
              <p:nvPr/>
            </p:nvSpPr>
            <p:spPr bwMode="auto">
              <a:xfrm>
                <a:off x="912" y="1632"/>
                <a:ext cx="1344" cy="1056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pic>
            <p:nvPicPr>
              <p:cNvPr id="10255" name="Picture 13" descr="SimpleImage"/>
              <p:cNvPicPr>
                <a:picLocks noChangeAspect="1" noChangeArrowheads="1"/>
              </p:cNvPicPr>
              <p:nvPr/>
            </p:nvPicPr>
            <p:blipFill>
              <a:blip r:embed="rId2">
                <a:lum bright="24000" contrast="-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0" y="1698"/>
                <a:ext cx="1232" cy="9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0249" name="Group 32"/>
            <p:cNvGrpSpPr>
              <a:grpSpLocks/>
            </p:cNvGrpSpPr>
            <p:nvPr/>
          </p:nvGrpSpPr>
          <p:grpSpPr bwMode="auto">
            <a:xfrm>
              <a:off x="2849" y="1296"/>
              <a:ext cx="1933" cy="1661"/>
              <a:chOff x="2784" y="1392"/>
              <a:chExt cx="1933" cy="1661"/>
            </a:xfrm>
          </p:grpSpPr>
          <p:sp>
            <p:nvSpPr>
              <p:cNvPr id="10252" name="Rectangle 25"/>
              <p:cNvSpPr>
                <a:spLocks noChangeArrowheads="1"/>
              </p:cNvSpPr>
              <p:nvPr/>
            </p:nvSpPr>
            <p:spPr bwMode="auto">
              <a:xfrm>
                <a:off x="2784" y="1392"/>
                <a:ext cx="1933" cy="1661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pic>
            <p:nvPicPr>
              <p:cNvPr id="10253" name="Picture 14" descr="Simplelandscap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45"/>
              <a:stretch>
                <a:fillRect/>
              </a:stretch>
            </p:blipFill>
            <p:spPr bwMode="auto">
              <a:xfrm>
                <a:off x="2832" y="1440"/>
                <a:ext cx="1839" cy="15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0250" name="Text Box 34"/>
            <p:cNvSpPr txBox="1">
              <a:spLocks noChangeArrowheads="1"/>
            </p:cNvSpPr>
            <p:nvPr/>
          </p:nvSpPr>
          <p:spPr bwMode="auto">
            <a:xfrm>
              <a:off x="1056" y="2352"/>
              <a:ext cx="11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grayscale image</a:t>
              </a:r>
            </a:p>
          </p:txBody>
        </p:sp>
        <p:sp>
          <p:nvSpPr>
            <p:cNvPr id="10251" name="Text Box 35"/>
            <p:cNvSpPr txBox="1">
              <a:spLocks noChangeArrowheads="1"/>
            </p:cNvSpPr>
            <p:nvPr/>
          </p:nvSpPr>
          <p:spPr bwMode="auto">
            <a:xfrm>
              <a:off x="1236" y="2790"/>
              <a:ext cx="15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3D solid representation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7772400" cy="723900"/>
          </a:xfrm>
        </p:spPr>
        <p:txBody>
          <a:bodyPr/>
          <a:lstStyle/>
          <a:p>
            <a:pPr algn="l"/>
            <a:r>
              <a:rPr lang="en-US" altLang="en-US" smtClean="0"/>
              <a:t>Representation of Grayscale Images</a:t>
            </a:r>
          </a:p>
        </p:txBody>
      </p:sp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2790825" y="5487988"/>
            <a:ext cx="3344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/>
              <a:t>Example: grayscale cones</a:t>
            </a:r>
          </a:p>
        </p:txBody>
      </p:sp>
      <p:grpSp>
        <p:nvGrpSpPr>
          <p:cNvPr id="11268" name="Group 9"/>
          <p:cNvGrpSpPr>
            <a:grpSpLocks/>
          </p:cNvGrpSpPr>
          <p:nvPr/>
        </p:nvGrpSpPr>
        <p:grpSpPr bwMode="auto">
          <a:xfrm>
            <a:off x="533400" y="2278063"/>
            <a:ext cx="3810000" cy="2967037"/>
            <a:chOff x="336" y="1435"/>
            <a:chExt cx="2400" cy="1869"/>
          </a:xfrm>
        </p:grpSpPr>
        <p:pic>
          <p:nvPicPr>
            <p:cNvPr id="11275" name="Picture 4" descr="tb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435"/>
              <a:ext cx="2400" cy="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6" name="Text Box 7"/>
            <p:cNvSpPr txBox="1">
              <a:spLocks noChangeArrowheads="1"/>
            </p:cNvSpPr>
            <p:nvPr/>
          </p:nvSpPr>
          <p:spPr bwMode="auto">
            <a:xfrm>
              <a:off x="1282" y="3073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11269" name="Group 10"/>
          <p:cNvGrpSpPr>
            <a:grpSpLocks/>
          </p:cNvGrpSpPr>
          <p:nvPr/>
        </p:nvGrpSpPr>
        <p:grpSpPr bwMode="auto">
          <a:xfrm>
            <a:off x="4572000" y="1981200"/>
            <a:ext cx="4014788" cy="3262313"/>
            <a:chOff x="2880" y="1248"/>
            <a:chExt cx="2529" cy="2055"/>
          </a:xfrm>
        </p:grpSpPr>
        <p:pic>
          <p:nvPicPr>
            <p:cNvPr id="11273" name="Picture 3" descr="gscones-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248"/>
              <a:ext cx="2529" cy="1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274" name="Text Box 8"/>
            <p:cNvSpPr txBox="1">
              <a:spLocks noChangeArrowheads="1"/>
            </p:cNvSpPr>
            <p:nvPr/>
          </p:nvSpPr>
          <p:spPr bwMode="auto">
            <a:xfrm>
              <a:off x="3758" y="3072"/>
              <a:ext cx="7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landscape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B82B9-8449-4E4B-BCB8-6A797263C1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6600FF"/>
      </a:accent1>
      <a:accent2>
        <a:srgbClr val="CC00FF"/>
      </a:accent2>
      <a:accent3>
        <a:srgbClr val="FFFFFF"/>
      </a:accent3>
      <a:accent4>
        <a:srgbClr val="000000"/>
      </a:accent4>
      <a:accent5>
        <a:srgbClr val="B8AAFF"/>
      </a:accent5>
      <a:accent6>
        <a:srgbClr val="B900E7"/>
      </a:accent6>
      <a:hlink>
        <a:srgbClr val="00CC99"/>
      </a:hlink>
      <a:folHlink>
        <a:srgbClr val="0099CC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FF99CC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033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16410</TotalTime>
  <Words>2845</Words>
  <Application>Microsoft Office PowerPoint</Application>
  <PresentationFormat>On-screen Show (4:3)</PresentationFormat>
  <Paragraphs>383</Paragraphs>
  <Slides>49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MT Extra</vt:lpstr>
      <vt:lpstr>Courier New</vt:lpstr>
      <vt:lpstr>Comic Sans MS</vt:lpstr>
      <vt:lpstr>Castellar</vt:lpstr>
      <vt:lpstr>Arial</vt:lpstr>
      <vt:lpstr>Euclid Symbol</vt:lpstr>
      <vt:lpstr>Times New Roman</vt:lpstr>
      <vt:lpstr>Euclid Extra</vt:lpstr>
      <vt:lpstr>French Script MT</vt:lpstr>
      <vt:lpstr>Euclid Math Two</vt:lpstr>
      <vt:lpstr>Monotype Sorts</vt:lpstr>
      <vt:lpstr>Euclid Math One</vt:lpstr>
      <vt:lpstr>Symbol</vt:lpstr>
      <vt:lpstr>Default Design</vt:lpstr>
      <vt:lpstr>Equation</vt:lpstr>
      <vt:lpstr>PowerPoint Presentation</vt:lpstr>
      <vt:lpstr>Grayscale Morphology</vt:lpstr>
      <vt:lpstr>Recall: Types of Images</vt:lpstr>
      <vt:lpstr>Extended Real Numbers</vt:lpstr>
      <vt:lpstr>Real Images</vt:lpstr>
      <vt:lpstr>Support of an Image</vt:lpstr>
      <vt:lpstr>Grayscale Images</vt:lpstr>
      <vt:lpstr>Grayscale Images</vt:lpstr>
      <vt:lpstr>Representation of Grayscale Images</vt:lpstr>
      <vt:lpstr>Aside: Brightness Perception</vt:lpstr>
      <vt:lpstr>Set Inclusion in Grayscale Images</vt:lpstr>
      <vt:lpstr>Recall:  Binary Structuring Element (SE)</vt:lpstr>
      <vt:lpstr>Grayscale Structuring Elements</vt:lpstr>
      <vt:lpstr>Grayscale Structuring Elements</vt:lpstr>
      <vt:lpstr>Reflected Structuring Elements</vt:lpstr>
      <vt:lpstr>Grayscale Morphology: Basic Operations</vt:lpstr>
      <vt:lpstr>Dilation: General Definition</vt:lpstr>
      <vt:lpstr>Fast Computation of Dilation</vt:lpstr>
      <vt:lpstr>Grayscale Morphology: Dilation</vt:lpstr>
      <vt:lpstr>Grayscale Morphology: Dilation</vt:lpstr>
      <vt:lpstr>Erosion: General Definition</vt:lpstr>
      <vt:lpstr>Grayscale Morphology: Erosion</vt:lpstr>
      <vt:lpstr>Fast Computation of Erosion</vt:lpstr>
      <vt:lpstr>Grayscale Morphology: Erosion</vt:lpstr>
      <vt:lpstr>PowerPoint Presentation</vt:lpstr>
      <vt:lpstr>PowerPoint Presentation</vt:lpstr>
      <vt:lpstr>Opening and Closing</vt:lpstr>
      <vt:lpstr>PowerPoint Presentation</vt:lpstr>
      <vt:lpstr>Grayscale Morphology: Closing</vt:lpstr>
      <vt:lpstr>Grayscale Morphology: Closing</vt:lpstr>
      <vt:lpstr>Grayscale Morphology: Closing</vt:lpstr>
      <vt:lpstr>Duality Relationships</vt:lpstr>
      <vt:lpstr>Duality Relationships</vt:lpstr>
      <vt:lpstr>Gray Ops with Asymmetric SEs</vt:lpstr>
      <vt:lpstr>Grayscale Morphology: Tophat</vt:lpstr>
      <vt:lpstr>Grayscale Morphology: Tophat</vt:lpstr>
      <vt:lpstr>Grayscale Morphology: Bothat</vt:lpstr>
      <vt:lpstr>Grayscale Morphology: Bothat</vt:lpstr>
      <vt:lpstr>Grayscale Morphology: Bothat</vt:lpstr>
      <vt:lpstr>Grayscale Morphology: Tophat and Bothat</vt:lpstr>
      <vt:lpstr>Grayscale Morphology: Small Feature Detection</vt:lpstr>
      <vt:lpstr>Algorithm for Grayscale Reconstruction</vt:lpstr>
      <vt:lpstr>Algorithm for Grayscale Reconstruction</vt:lpstr>
      <vt:lpstr>Grayscale Reconstruction</vt:lpstr>
      <vt:lpstr>Grayscale Reconstruction</vt:lpstr>
      <vt:lpstr>Grayscale Morphology: Reconstruction</vt:lpstr>
      <vt:lpstr>Grayscale Reconstruction</vt:lpstr>
      <vt:lpstr>Grayscale Reconstruction</vt:lpstr>
      <vt:lpstr>Grayscale Reconstruction</vt:lpstr>
    </vt:vector>
  </TitlesOfParts>
  <Company>Vanderbilt University School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18:  Grayscale Morphology</dc:title>
  <dc:subject>EECE/CS 253 Image Processing</dc:subject>
  <dc:creator>Ricahrd Alan Peters II</dc:creator>
  <cp:keywords>Mathematical Morphology</cp:keywords>
  <dc:description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dc:description>
  <cp:lastModifiedBy>Richard Alan Peters II</cp:lastModifiedBy>
  <cp:revision>180</cp:revision>
  <cp:lastPrinted>2010-11-19T03:08:53Z</cp:lastPrinted>
  <dcterms:created xsi:type="dcterms:W3CDTF">1999-06-15T10:49:36Z</dcterms:created>
  <dcterms:modified xsi:type="dcterms:W3CDTF">2016-11-11T00:58:21Z</dcterms:modified>
  <cp:category>Class notes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rap2@vuse.vanderbilt.edu</vt:lpwstr>
  </property>
  <property fmtid="{D5CDD505-2E9C-101B-9397-08002B2CF9AE}" pid="8" name="HomePage">
    <vt:lpwstr>http://www.vuse.vanderbilt.edu/~rap2/AlsMainPage.html</vt:lpwstr>
  </property>
  <property fmtid="{D5CDD505-2E9C-101B-9397-08002B2CF9AE}" pid="9" name="Other">
    <vt:lpwstr>Advanced Image Processing, _x000d_
EECE 357,  Fall 1999,_x000d_
Prof. Alan Peters_x000d_
Tu &amp; Th 14:35-15:50, 315 Jacobs Hall _x000d_
</vt:lpwstr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E:\users\rap2\Docs\Classes\EECE357\Lectures</vt:lpwstr>
  </property>
</Properties>
</file>